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6217" r:id="rId5"/>
  </p:sldMasterIdLst>
  <p:notesMasterIdLst>
    <p:notesMasterId r:id="rId33"/>
  </p:notesMasterIdLst>
  <p:handoutMasterIdLst>
    <p:handoutMasterId r:id="rId34"/>
  </p:handoutMasterIdLst>
  <p:sldIdLst>
    <p:sldId id="545" r:id="rId6"/>
    <p:sldId id="567" r:id="rId7"/>
    <p:sldId id="568" r:id="rId8"/>
    <p:sldId id="569" r:id="rId9"/>
    <p:sldId id="560" r:id="rId10"/>
    <p:sldId id="571" r:id="rId11"/>
    <p:sldId id="548" r:id="rId12"/>
    <p:sldId id="565" r:id="rId13"/>
    <p:sldId id="566" r:id="rId14"/>
    <p:sldId id="570" r:id="rId15"/>
    <p:sldId id="562" r:id="rId16"/>
    <p:sldId id="554" r:id="rId17"/>
    <p:sldId id="555" r:id="rId18"/>
    <p:sldId id="556" r:id="rId19"/>
    <p:sldId id="557" r:id="rId20"/>
    <p:sldId id="558" r:id="rId21"/>
    <p:sldId id="564" r:id="rId22"/>
    <p:sldId id="573" r:id="rId23"/>
    <p:sldId id="577" r:id="rId24"/>
    <p:sldId id="572" r:id="rId25"/>
    <p:sldId id="578" r:id="rId26"/>
    <p:sldId id="574" r:id="rId27"/>
    <p:sldId id="579" r:id="rId28"/>
    <p:sldId id="575" r:id="rId29"/>
    <p:sldId id="576" r:id="rId30"/>
    <p:sldId id="559" r:id="rId31"/>
    <p:sldId id="580" r:id="rId32"/>
  </p:sldIdLst>
  <p:sldSz cx="9144000" cy="5143500" type="screen16x9"/>
  <p:notesSz cx="6805613" cy="9944100"/>
  <p:custDataLst>
    <p:tags r:id="rId35"/>
  </p:custDataLst>
  <p:defaultTextStyle>
    <a:defPPr>
      <a:defRPr lang="fi-FI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517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pos="16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tri Pakula" initials="KP [4]" lastIdx="1" clrIdx="6">
    <p:extLst/>
  </p:cmAuthor>
  <p:cmAuthor id="1" name="Pekka Saavalainen" initials="PS" lastIdx="13" clrIdx="0">
    <p:extLst/>
  </p:cmAuthor>
  <p:cmAuthor id="8" name="Katri Pakula" initials="KP [5]" lastIdx="1" clrIdx="7">
    <p:extLst/>
  </p:cmAuthor>
  <p:cmAuthor id="2" name="Kaisa Uurtamo" initials="KU" lastIdx="13" clrIdx="1">
    <p:extLst/>
  </p:cmAuthor>
  <p:cmAuthor id="9" name="Katri Pakula" initials="KP [6]" lastIdx="1" clrIdx="8">
    <p:extLst/>
  </p:cmAuthor>
  <p:cmAuthor id="3" name="Katri Pakula" initials="KP" lastIdx="3" clrIdx="2">
    <p:extLst/>
  </p:cmAuthor>
  <p:cmAuthor id="10" name="Katri Pakula" initials="KP [7]" lastIdx="1" clrIdx="9">
    <p:extLst/>
  </p:cmAuthor>
  <p:cmAuthor id="4" name="Katri Pakula" initials="KP [2]" lastIdx="1" clrIdx="3">
    <p:extLst/>
  </p:cmAuthor>
  <p:cmAuthor id="5" name="Katri Pakula" initials="KP [2] [2]" lastIdx="1" clrIdx="4">
    <p:extLst/>
  </p:cmAuthor>
  <p:cmAuthor id="6" name="Katri Pakula" initials="KP [3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4BE"/>
    <a:srgbClr val="808080"/>
    <a:srgbClr val="5FC8D9"/>
    <a:srgbClr val="99E0E5"/>
    <a:srgbClr val="F07D00"/>
    <a:srgbClr val="165788"/>
    <a:srgbClr val="A51E35"/>
    <a:srgbClr val="DF4A5A"/>
    <a:srgbClr val="C0504D"/>
    <a:srgbClr val="F94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67" autoAdjust="0"/>
    <p:restoredTop sz="91103" autoAdjust="0"/>
  </p:normalViewPr>
  <p:slideViewPr>
    <p:cSldViewPr snapToGrid="0" snapToObjects="1">
      <p:cViewPr varScale="1">
        <p:scale>
          <a:sx n="89" d="100"/>
          <a:sy n="89" d="100"/>
        </p:scale>
        <p:origin x="-576" y="-102"/>
      </p:cViewPr>
      <p:guideLst>
        <p:guide orient="horz" pos="1620"/>
        <p:guide pos="2517"/>
        <p:guide pos="272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12" cy="499198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506" y="0"/>
            <a:ext cx="2950012" cy="499198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pPr>
              <a:defRPr/>
            </a:pPr>
            <a:fld id="{9C2956B9-43B3-4951-AEE7-D5D7BA002303}" type="datetimeFigureOut">
              <a:rPr lang="fi-FI"/>
              <a:pPr>
                <a:defRPr/>
              </a:pPr>
              <a:t>10.10.2016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4903"/>
            <a:ext cx="2950012" cy="499198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506" y="9444903"/>
            <a:ext cx="2950012" cy="499198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pPr>
              <a:defRPr/>
            </a:pPr>
            <a:fld id="{0B4487B6-AA48-438F-8E36-8D6E0E9C99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47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12" cy="496854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506" y="0"/>
            <a:ext cx="2950012" cy="496854"/>
          </a:xfrm>
          <a:prstGeom prst="rect">
            <a:avLst/>
          </a:prstGeom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9059DA-A97C-4116-96CD-1395107B042B}" type="datetime1">
              <a:rPr lang="fi-FI"/>
              <a:pPr>
                <a:defRPr/>
              </a:pPr>
              <a:t>10.10.2016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015" y="4722453"/>
            <a:ext cx="5445585" cy="4476368"/>
          </a:xfrm>
          <a:prstGeom prst="rect">
            <a:avLst/>
          </a:prstGeom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4902"/>
            <a:ext cx="2950012" cy="496854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506" y="9444902"/>
            <a:ext cx="2950012" cy="496854"/>
          </a:xfrm>
          <a:prstGeom prst="rect">
            <a:avLst/>
          </a:prstGeom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648C87-34C4-4C9C-AE27-B8DBB665BC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65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48C87-34C4-4C9C-AE27-B8DBB665BCC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14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by: </a:t>
            </a:r>
            <a:r>
              <a:rPr lang="en-US" dirty="0" err="1"/>
              <a:t>jukal</a:t>
            </a:r>
            <a:r>
              <a:rPr lang="en-US" dirty="0"/>
              <a:t> / www.flickr.com</a:t>
            </a:r>
          </a:p>
          <a:p>
            <a:r>
              <a:rPr lang="en-US" dirty="0"/>
              <a:t>License: Creative Commons License 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48C87-34C4-4C9C-AE27-B8DBB665BCC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54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by: </a:t>
            </a:r>
            <a:r>
              <a:rPr lang="en-US" dirty="0" err="1"/>
              <a:t>jukal</a:t>
            </a:r>
            <a:r>
              <a:rPr lang="en-US" dirty="0"/>
              <a:t> / www.flickr.com</a:t>
            </a:r>
          </a:p>
          <a:p>
            <a:r>
              <a:rPr lang="en-US" dirty="0"/>
              <a:t>License: Creative Commons License 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48C87-34C4-4C9C-AE27-B8DBB665BCC2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77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48C87-34C4-4C9C-AE27-B8DBB665BCC2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007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48C87-34C4-4C9C-AE27-B8DBB665BCC2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48C87-34C4-4C9C-AE27-B8DBB665BCC2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86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48C87-34C4-4C9C-AE27-B8DBB665BCC2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165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48C87-34C4-4C9C-AE27-B8DBB665BCC2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45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48C87-34C4-4C9C-AE27-B8DBB665BCC2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58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Sami\Goofy\Finland%20University\01_LOGO\00_LOGO\02_JPEG\finuni_logo_190314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Sami\Goofy\Finland%20University\01_LOGO\00_LOGO\02_JPEG\finuni_logo_190314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87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2622"/>
            <a:ext cx="8229600" cy="1807037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8800"/>
            <a:ext cx="8229600" cy="940913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77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18615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3" name="Suorakulmio 1"/>
          <p:cNvSpPr/>
          <p:nvPr userDrawn="1"/>
        </p:nvSpPr>
        <p:spPr>
          <a:xfrm>
            <a:off x="4387057" y="2705352"/>
            <a:ext cx="369887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rgbClr val="F9404B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17491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A37B-BF45-4AF4-81F7-E6CEC641AA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43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154745"/>
            <a:ext cx="8446832" cy="949569"/>
          </a:xfrm>
        </p:spPr>
        <p:txBody>
          <a:bodyPr anchor="b"/>
          <a:lstStyle>
            <a:lvl1pPr>
              <a:defRPr sz="2400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8584" y="1195754"/>
            <a:ext cx="8446832" cy="339847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C186-DDA5-4DB1-976A-C13E67B2E3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68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105507"/>
            <a:ext cx="8446832" cy="881917"/>
          </a:xfrm>
        </p:spPr>
        <p:txBody>
          <a:bodyPr anchor="b"/>
          <a:lstStyle>
            <a:lvl1pPr>
              <a:defRPr sz="2400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8584" y="1679944"/>
            <a:ext cx="8446832" cy="291428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C186-DDA5-4DB1-976A-C13E67B2E3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0" y="1063893"/>
            <a:ext cx="9144000" cy="532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350874" y="1130669"/>
            <a:ext cx="8444541" cy="415424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400" b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3207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231440"/>
            <a:ext cx="8446832" cy="864397"/>
          </a:xfrm>
        </p:spPr>
        <p:txBody>
          <a:bodyPr/>
          <a:lstStyle>
            <a:lvl1pPr>
              <a:defRPr sz="2400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8584" y="1181685"/>
            <a:ext cx="4086000" cy="341253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4208" y="1181685"/>
            <a:ext cx="4091208" cy="341253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03FB-5611-4A12-A1BF-079344B2C1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90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7880885" y="4327451"/>
            <a:ext cx="1263115" cy="816049"/>
            <a:chOff x="7880885" y="4327451"/>
            <a:chExt cx="1263115" cy="816049"/>
          </a:xfrm>
        </p:grpSpPr>
        <p:sp>
          <p:nvSpPr>
            <p:cNvPr id="21" name="Rectangle 20"/>
            <p:cNvSpPr/>
            <p:nvPr userDrawn="1"/>
          </p:nvSpPr>
          <p:spPr>
            <a:xfrm>
              <a:off x="7880885" y="4327451"/>
              <a:ext cx="1263115" cy="816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finuni_logo_190314.png" descr="/Users/Sami/Goofy/Finland University/01_LOGO/00_LOGO/02_JPEG/finuni_logo_190314.png"/>
            <p:cNvPicPr>
              <a:picLocks noChangeAspect="1"/>
            </p:cNvPicPr>
            <p:nvPr userDrawn="1"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799" y="4617719"/>
              <a:ext cx="781429" cy="439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10" name="Rectangle 9"/>
          <p:cNvSpPr/>
          <p:nvPr userDrawn="1"/>
        </p:nvSpPr>
        <p:spPr>
          <a:xfrm>
            <a:off x="0" y="1015890"/>
            <a:ext cx="9144000" cy="580583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226661"/>
            <a:ext cx="8446832" cy="540641"/>
          </a:xfrm>
        </p:spPr>
        <p:txBody>
          <a:bodyPr/>
          <a:lstStyle>
            <a:lvl1pPr>
              <a:defRPr sz="2400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50875" y="1066271"/>
            <a:ext cx="4086000" cy="479822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400" b="1" spc="8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75" y="1679944"/>
            <a:ext cx="4086000" cy="291467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416" y="1066271"/>
            <a:ext cx="4086000" cy="479822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400" b="1" spc="8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09416" y="1679944"/>
            <a:ext cx="4086000" cy="291467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5DC1-6BA8-4B5C-A3C3-1C4FFA4F1A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9" name="Suorakulmio 1"/>
          <p:cNvSpPr/>
          <p:nvPr userDrawn="1"/>
        </p:nvSpPr>
        <p:spPr>
          <a:xfrm>
            <a:off x="458788" y="842963"/>
            <a:ext cx="369887" cy="730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rgbClr val="F94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0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880885" y="4327451"/>
            <a:ext cx="1263115" cy="816049"/>
            <a:chOff x="7880885" y="4327451"/>
            <a:chExt cx="1263115" cy="816049"/>
          </a:xfrm>
        </p:grpSpPr>
        <p:sp>
          <p:nvSpPr>
            <p:cNvPr id="9" name="Rectangle 8"/>
            <p:cNvSpPr/>
            <p:nvPr userDrawn="1"/>
          </p:nvSpPr>
          <p:spPr>
            <a:xfrm>
              <a:off x="7880885" y="4327451"/>
              <a:ext cx="1263115" cy="816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finuni_logo_190314.png" descr="/Users/Sami/Goofy/Finland University/01_LOGO/00_LOGO/02_JPEG/finuni_logo_190314.png"/>
            <p:cNvPicPr>
              <a:picLocks noChangeAspect="1"/>
            </p:cNvPicPr>
            <p:nvPr userDrawn="1"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799" y="4617719"/>
              <a:ext cx="781429" cy="439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5" y="245097"/>
            <a:ext cx="3116930" cy="831227"/>
          </a:xfrm>
        </p:spPr>
        <p:txBody>
          <a:bodyPr bIns="36000" anchor="b"/>
          <a:lstStyle>
            <a:lvl1pPr algn="l">
              <a:lnSpc>
                <a:spcPct val="90000"/>
              </a:lnSpc>
              <a:defRPr sz="1600" b="1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83666" y="245097"/>
            <a:ext cx="5111750" cy="43495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8585" y="1076326"/>
            <a:ext cx="311693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4475-979D-4CE2-8955-A2DC8CCAC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802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3655099"/>
            <a:ext cx="4086000" cy="425054"/>
          </a:xfrm>
        </p:spPr>
        <p:txBody>
          <a:bodyPr anchor="b"/>
          <a:lstStyle>
            <a:lvl1pPr algn="l">
              <a:defRPr sz="1600" b="1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48584" y="292230"/>
            <a:ext cx="4086000" cy="327392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8584" y="4074224"/>
            <a:ext cx="4086000" cy="52039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1AF7-5AB1-4944-BDD9-C076A257E3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4709416" y="292230"/>
            <a:ext cx="4086000" cy="327392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13" name="Tekstin paikkamerkki 3"/>
          <p:cNvSpPr>
            <a:spLocks noGrp="1"/>
          </p:cNvSpPr>
          <p:nvPr>
            <p:ph type="body" sz="half" idx="14"/>
          </p:nvPr>
        </p:nvSpPr>
        <p:spPr>
          <a:xfrm>
            <a:off x="4709416" y="4074224"/>
            <a:ext cx="4086000" cy="52039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416" y="3655099"/>
            <a:ext cx="4086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6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48584" y="3577708"/>
            <a:ext cx="4086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709416" y="3577708"/>
            <a:ext cx="4086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57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4126711"/>
            <a:ext cx="2520000" cy="425054"/>
          </a:xfrm>
        </p:spPr>
        <p:txBody>
          <a:bodyPr anchor="b"/>
          <a:lstStyle>
            <a:lvl1pPr algn="l">
              <a:defRPr sz="1100" b="1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48584" y="2515921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1AF7-5AB1-4944-BDD9-C076A257E3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3312000" y="2515921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16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3312000" y="4126711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4" name="Kuvan paikkamerkki 2"/>
          <p:cNvSpPr>
            <a:spLocks noGrp="1"/>
          </p:cNvSpPr>
          <p:nvPr>
            <p:ph type="pic" idx="15"/>
          </p:nvPr>
        </p:nvSpPr>
        <p:spPr>
          <a:xfrm>
            <a:off x="6275416" y="2515921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17" name="Tekstin paikkamerkki 4"/>
          <p:cNvSpPr>
            <a:spLocks noGrp="1"/>
          </p:cNvSpPr>
          <p:nvPr>
            <p:ph type="body" sz="quarter" idx="17" hasCustomPrompt="1"/>
          </p:nvPr>
        </p:nvSpPr>
        <p:spPr>
          <a:xfrm>
            <a:off x="6275416" y="4126711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9" name="Kuvan paikkamerkki 2"/>
          <p:cNvSpPr>
            <a:spLocks noGrp="1"/>
          </p:cNvSpPr>
          <p:nvPr>
            <p:ph type="pic" idx="18"/>
          </p:nvPr>
        </p:nvSpPr>
        <p:spPr>
          <a:xfrm>
            <a:off x="348584" y="329184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21" name="Kuvan paikkamerkki 2"/>
          <p:cNvSpPr>
            <a:spLocks noGrp="1"/>
          </p:cNvSpPr>
          <p:nvPr>
            <p:ph type="pic" idx="20"/>
          </p:nvPr>
        </p:nvSpPr>
        <p:spPr>
          <a:xfrm>
            <a:off x="3312000" y="329184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23" name="Tekstin paikkamerkki 4"/>
          <p:cNvSpPr>
            <a:spLocks noGrp="1"/>
          </p:cNvSpPr>
          <p:nvPr>
            <p:ph type="body" sz="quarter" idx="22" hasCustomPrompt="1"/>
          </p:nvPr>
        </p:nvSpPr>
        <p:spPr>
          <a:xfrm>
            <a:off x="3312000" y="1928906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24" name="Kuvan paikkamerkki 2"/>
          <p:cNvSpPr>
            <a:spLocks noGrp="1"/>
          </p:cNvSpPr>
          <p:nvPr>
            <p:ph type="pic" idx="23"/>
          </p:nvPr>
        </p:nvSpPr>
        <p:spPr>
          <a:xfrm>
            <a:off x="6275416" y="329184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26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6275416" y="1928906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27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348584" y="1928906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8584" y="1859702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3312000" y="1859702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6275416" y="1859702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48584" y="4055865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3312000" y="4055865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6275416" y="4055865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3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siv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/>
          <p:cNvSpPr>
            <a:spLocks noGrp="1"/>
          </p:cNvSpPr>
          <p:nvPr>
            <p:ph type="title"/>
          </p:nvPr>
        </p:nvSpPr>
        <p:spPr>
          <a:xfrm>
            <a:off x="348584" y="231440"/>
            <a:ext cx="8446831" cy="531983"/>
          </a:xfrm>
          <a:prstGeom prst="rect">
            <a:avLst/>
          </a:prstGeom>
        </p:spPr>
        <p:txBody>
          <a:bodyPr/>
          <a:lstStyle>
            <a:lvl1pPr algn="l">
              <a:defRPr sz="2800" kern="1200" cap="all" spc="100" baseline="0">
                <a:solidFill>
                  <a:schemeClr val="accent1"/>
                </a:solidFill>
                <a:latin typeface="Montserra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8585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617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08649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38681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68713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98745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49250" y="1679944"/>
            <a:ext cx="8446166" cy="291467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1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ihe / Iso otsikko">
    <p:bg>
      <p:bgPr>
        <a:solidFill>
          <a:srgbClr val="F94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2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257362" y="1132449"/>
            <a:ext cx="8629276" cy="143930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0" i="0" cap="all" spc="80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1pPr>
            <a:lvl2pPr algn="ctr">
              <a:defRPr sz="3200" b="0" i="0" cap="all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2pPr>
            <a:lvl3pPr algn="ctr">
              <a:defRPr sz="3200" b="0" i="0" cap="all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3pPr>
            <a:lvl4pPr algn="ctr">
              <a:defRPr sz="3200" b="0" i="0" cap="all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4pPr>
            <a:lvl5pPr algn="ctr">
              <a:defRPr sz="3200" b="0" i="0" cap="all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257363" y="2742144"/>
            <a:ext cx="8629276" cy="5154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kern="1200" spc="8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algn="ctr">
              <a:defRPr sz="1600" b="0" i="0" kern="1200" spc="80">
                <a:solidFill>
                  <a:schemeClr val="bg1">
                    <a:lumMod val="95000"/>
                  </a:schemeClr>
                </a:solidFill>
                <a:latin typeface="Raleway Medium"/>
              </a:defRPr>
            </a:lvl2pPr>
            <a:lvl3pPr algn="ctr">
              <a:defRPr sz="1600" b="0" i="0" kern="1200" spc="80">
                <a:solidFill>
                  <a:schemeClr val="bg1">
                    <a:lumMod val="95000"/>
                  </a:schemeClr>
                </a:solidFill>
                <a:latin typeface="Raleway Medium"/>
              </a:defRPr>
            </a:lvl3pPr>
            <a:lvl4pPr algn="ctr">
              <a:defRPr sz="1600" b="0" i="0" kern="1200" spc="80">
                <a:solidFill>
                  <a:schemeClr val="bg1">
                    <a:lumMod val="95000"/>
                  </a:schemeClr>
                </a:solidFill>
                <a:latin typeface="Raleway Medium"/>
              </a:defRPr>
            </a:lvl4pPr>
            <a:lvl5pPr algn="ctr">
              <a:defRPr sz="1600" b="0" i="0" kern="1200" spc="80">
                <a:solidFill>
                  <a:schemeClr val="bg1">
                    <a:lumMod val="95000"/>
                  </a:schemeClr>
                </a:solidFill>
                <a:latin typeface="Raleway Medium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4500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5508"/>
            <a:ext cx="9144000" cy="4382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2622"/>
            <a:ext cx="8229600" cy="1807037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8800"/>
            <a:ext cx="8229600" cy="940913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79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520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451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754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562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463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169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41938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405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939510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43338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3" name="Suorakulmio 1"/>
          <p:cNvSpPr/>
          <p:nvPr userDrawn="1"/>
        </p:nvSpPr>
        <p:spPr>
          <a:xfrm>
            <a:off x="4387057" y="2705352"/>
            <a:ext cx="369887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rgbClr val="F9404B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590199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A37B-BF45-4AF4-81F7-E6CEC641AA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815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154745"/>
            <a:ext cx="8446832" cy="949569"/>
          </a:xfrm>
        </p:spPr>
        <p:txBody>
          <a:bodyPr anchor="b"/>
          <a:lstStyle>
            <a:lvl1pPr>
              <a:defRPr sz="2400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8584" y="1195754"/>
            <a:ext cx="8446832" cy="339847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C186-DDA5-4DB1-976A-C13E67B2E3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965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105507"/>
            <a:ext cx="8446832" cy="881917"/>
          </a:xfrm>
        </p:spPr>
        <p:txBody>
          <a:bodyPr anchor="b"/>
          <a:lstStyle>
            <a:lvl1pPr>
              <a:defRPr sz="2400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8584" y="1679944"/>
            <a:ext cx="8446832" cy="291428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C186-DDA5-4DB1-976A-C13E67B2E3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0" y="1063893"/>
            <a:ext cx="9144000" cy="532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350874" y="1130669"/>
            <a:ext cx="8444541" cy="415424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400" b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34487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231440"/>
            <a:ext cx="8446832" cy="864397"/>
          </a:xfrm>
        </p:spPr>
        <p:txBody>
          <a:bodyPr/>
          <a:lstStyle>
            <a:lvl1pPr>
              <a:defRPr sz="2400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8584" y="1181685"/>
            <a:ext cx="4086000" cy="341253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4208" y="1181685"/>
            <a:ext cx="4091208" cy="341253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03FB-5611-4A12-A1BF-079344B2C1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4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15890"/>
            <a:ext cx="9144000" cy="580583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226661"/>
            <a:ext cx="8446832" cy="540641"/>
          </a:xfrm>
        </p:spPr>
        <p:txBody>
          <a:bodyPr/>
          <a:lstStyle>
            <a:lvl1pPr>
              <a:defRPr sz="2400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50875" y="1066271"/>
            <a:ext cx="4086000" cy="479822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400" b="1" spc="8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75" y="1679944"/>
            <a:ext cx="4086000" cy="291467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416" y="1066271"/>
            <a:ext cx="4086000" cy="479822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400" b="1" spc="8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09416" y="1679944"/>
            <a:ext cx="4086000" cy="291467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5DC1-6BA8-4B5C-A3C3-1C4FFA4F1A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9" name="Suorakulmio 1"/>
          <p:cNvSpPr/>
          <p:nvPr userDrawn="1"/>
        </p:nvSpPr>
        <p:spPr>
          <a:xfrm>
            <a:off x="458788" y="842963"/>
            <a:ext cx="369887" cy="730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rgbClr val="F94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37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5" y="245097"/>
            <a:ext cx="3116930" cy="831227"/>
          </a:xfrm>
        </p:spPr>
        <p:txBody>
          <a:bodyPr bIns="36000" anchor="b"/>
          <a:lstStyle>
            <a:lvl1pPr algn="l">
              <a:lnSpc>
                <a:spcPct val="90000"/>
              </a:lnSpc>
              <a:defRPr sz="1600" b="1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83666" y="245097"/>
            <a:ext cx="5111750" cy="43495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8585" y="1076326"/>
            <a:ext cx="311693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4475-979D-4CE2-8955-A2DC8CCAC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147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3655099"/>
            <a:ext cx="4086000" cy="425054"/>
          </a:xfrm>
        </p:spPr>
        <p:txBody>
          <a:bodyPr anchor="b"/>
          <a:lstStyle>
            <a:lvl1pPr algn="l">
              <a:defRPr sz="1600" b="1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48584" y="292230"/>
            <a:ext cx="4086000" cy="327392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8584" y="4074224"/>
            <a:ext cx="4086000" cy="52039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1AF7-5AB1-4944-BDD9-C076A257E3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4709416" y="292230"/>
            <a:ext cx="4086000" cy="327392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13" name="Tekstin paikkamerkki 3"/>
          <p:cNvSpPr>
            <a:spLocks noGrp="1"/>
          </p:cNvSpPr>
          <p:nvPr>
            <p:ph type="body" sz="half" idx="14"/>
          </p:nvPr>
        </p:nvSpPr>
        <p:spPr>
          <a:xfrm>
            <a:off x="4709416" y="4074224"/>
            <a:ext cx="4086000" cy="52039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416" y="3655099"/>
            <a:ext cx="4086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6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48584" y="3577708"/>
            <a:ext cx="4086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709416" y="3577708"/>
            <a:ext cx="4086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1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637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8584" y="4126711"/>
            <a:ext cx="2520000" cy="425054"/>
          </a:xfrm>
        </p:spPr>
        <p:txBody>
          <a:bodyPr anchor="b"/>
          <a:lstStyle>
            <a:lvl1pPr algn="l">
              <a:defRPr sz="1100" b="1" spc="80" baseline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48584" y="2515921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1AF7-5AB1-4944-BDD9-C076A257E3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3312000" y="2515921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16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3312000" y="4126711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4" name="Kuvan paikkamerkki 2"/>
          <p:cNvSpPr>
            <a:spLocks noGrp="1"/>
          </p:cNvSpPr>
          <p:nvPr>
            <p:ph type="pic" idx="15"/>
          </p:nvPr>
        </p:nvSpPr>
        <p:spPr>
          <a:xfrm>
            <a:off x="6275416" y="2515921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17" name="Tekstin paikkamerkki 4"/>
          <p:cNvSpPr>
            <a:spLocks noGrp="1"/>
          </p:cNvSpPr>
          <p:nvPr>
            <p:ph type="body" sz="quarter" idx="17" hasCustomPrompt="1"/>
          </p:nvPr>
        </p:nvSpPr>
        <p:spPr>
          <a:xfrm>
            <a:off x="6275416" y="4126711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9" name="Kuvan paikkamerkki 2"/>
          <p:cNvSpPr>
            <a:spLocks noGrp="1"/>
          </p:cNvSpPr>
          <p:nvPr>
            <p:ph type="pic" idx="18"/>
          </p:nvPr>
        </p:nvSpPr>
        <p:spPr>
          <a:xfrm>
            <a:off x="348584" y="329184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21" name="Kuvan paikkamerkki 2"/>
          <p:cNvSpPr>
            <a:spLocks noGrp="1"/>
          </p:cNvSpPr>
          <p:nvPr>
            <p:ph type="pic" idx="20"/>
          </p:nvPr>
        </p:nvSpPr>
        <p:spPr>
          <a:xfrm>
            <a:off x="3312000" y="329184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23" name="Tekstin paikkamerkki 4"/>
          <p:cNvSpPr>
            <a:spLocks noGrp="1"/>
          </p:cNvSpPr>
          <p:nvPr>
            <p:ph type="body" sz="quarter" idx="22" hasCustomPrompt="1"/>
          </p:nvPr>
        </p:nvSpPr>
        <p:spPr>
          <a:xfrm>
            <a:off x="3312000" y="1928906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24" name="Kuvan paikkamerkki 2"/>
          <p:cNvSpPr>
            <a:spLocks noGrp="1"/>
          </p:cNvSpPr>
          <p:nvPr>
            <p:ph type="pic" idx="23"/>
          </p:nvPr>
        </p:nvSpPr>
        <p:spPr>
          <a:xfrm>
            <a:off x="6275416" y="329184"/>
            <a:ext cx="2520000" cy="1530517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26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6275416" y="1928906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27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348584" y="1928906"/>
            <a:ext cx="2520000" cy="42505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100" b="1" spc="8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8584" y="1859702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3312000" y="1859702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6275416" y="1859702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48584" y="4055865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3312000" y="4055865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6275416" y="4055865"/>
            <a:ext cx="2520000" cy="8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9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siv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/>
          <p:cNvSpPr>
            <a:spLocks noGrp="1"/>
          </p:cNvSpPr>
          <p:nvPr>
            <p:ph type="title"/>
          </p:nvPr>
        </p:nvSpPr>
        <p:spPr>
          <a:xfrm>
            <a:off x="348584" y="231440"/>
            <a:ext cx="8446831" cy="531983"/>
          </a:xfrm>
          <a:prstGeom prst="rect">
            <a:avLst/>
          </a:prstGeom>
        </p:spPr>
        <p:txBody>
          <a:bodyPr/>
          <a:lstStyle>
            <a:lvl1pPr algn="l">
              <a:defRPr sz="2800" kern="1200" cap="all" spc="100" baseline="0">
                <a:solidFill>
                  <a:schemeClr val="accent1"/>
                </a:solidFill>
                <a:latin typeface="Montserra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8585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617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08649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38681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68713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98745" y="1043051"/>
            <a:ext cx="1296670" cy="531813"/>
          </a:xfrm>
        </p:spPr>
        <p:txBody>
          <a:bodyPr/>
          <a:lstStyle>
            <a:lvl1pPr marL="0" indent="0" algn="ctr">
              <a:buNone/>
              <a:defRPr sz="1100" b="1" spc="50" baseline="0">
                <a:solidFill>
                  <a:schemeClr val="accent2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49250" y="1679944"/>
            <a:ext cx="8446166" cy="291467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0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ihe / Iso otsikko">
    <p:bg>
      <p:bgPr>
        <a:solidFill>
          <a:srgbClr val="F94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2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257362" y="1132449"/>
            <a:ext cx="8629276" cy="143930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0" i="0" cap="all" spc="80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1pPr>
            <a:lvl2pPr algn="ctr">
              <a:defRPr sz="3200" b="0" i="0" cap="all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2pPr>
            <a:lvl3pPr algn="ctr">
              <a:defRPr sz="3200" b="0" i="0" cap="all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3pPr>
            <a:lvl4pPr algn="ctr">
              <a:defRPr sz="3200" b="0" i="0" cap="all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4pPr>
            <a:lvl5pPr algn="ctr">
              <a:defRPr sz="3200" b="0" i="0" cap="all" baseline="0">
                <a:solidFill>
                  <a:schemeClr val="bg1">
                    <a:lumMod val="95000"/>
                  </a:schemeClr>
                </a:solidFill>
                <a:latin typeface="Montserra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257363" y="2742144"/>
            <a:ext cx="8629276" cy="5154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kern="1200" spc="8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algn="ctr">
              <a:defRPr sz="1600" b="0" i="0" kern="1200" spc="80">
                <a:solidFill>
                  <a:schemeClr val="bg1">
                    <a:lumMod val="95000"/>
                  </a:schemeClr>
                </a:solidFill>
                <a:latin typeface="Raleway Medium"/>
              </a:defRPr>
            </a:lvl2pPr>
            <a:lvl3pPr algn="ctr">
              <a:defRPr sz="1600" b="0" i="0" kern="1200" spc="80">
                <a:solidFill>
                  <a:schemeClr val="bg1">
                    <a:lumMod val="95000"/>
                  </a:schemeClr>
                </a:solidFill>
                <a:latin typeface="Raleway Medium"/>
              </a:defRPr>
            </a:lvl3pPr>
            <a:lvl4pPr algn="ctr">
              <a:defRPr sz="1600" b="0" i="0" kern="1200" spc="80">
                <a:solidFill>
                  <a:schemeClr val="bg1">
                    <a:lumMod val="95000"/>
                  </a:schemeClr>
                </a:solidFill>
                <a:latin typeface="Raleway Medium"/>
              </a:defRPr>
            </a:lvl4pPr>
            <a:lvl5pPr algn="ctr">
              <a:defRPr sz="1600" b="0" i="0" kern="1200" spc="80">
                <a:solidFill>
                  <a:schemeClr val="bg1">
                    <a:lumMod val="95000"/>
                  </a:schemeClr>
                </a:solidFill>
                <a:latin typeface="Raleway Medium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270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6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4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26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2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96015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60B2-5D31-492A-8E4D-11596FE159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759655"/>
            <a:ext cx="8229600" cy="1812095"/>
          </a:xfrm>
        </p:spPr>
        <p:txBody>
          <a:bodyPr/>
          <a:lstStyle>
            <a:lvl1pPr algn="ctr">
              <a:defRPr sz="3200" b="1" spc="8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457200" y="2736166"/>
            <a:ext cx="8229600" cy="1096247"/>
          </a:xfrm>
        </p:spPr>
        <p:txBody>
          <a:bodyPr anchor="t"/>
          <a:lstStyle>
            <a:lvl1pPr marL="0" indent="0" algn="ctr">
              <a:buNone/>
              <a:defRPr b="0" i="0" spc="50" baseline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8295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vmlDrawing" Target="../drawings/vmlDrawing3.v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Relationship Id="rId27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5694925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think-cell Slide" r:id="rId25" imgW="216" imgH="216" progId="TCLayout.ActiveDocument.1">
                  <p:embed/>
                </p:oleObj>
              </mc:Choice>
              <mc:Fallback>
                <p:oleObj name="think-cell Slide" r:id="rId2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8584" y="231440"/>
            <a:ext cx="8338215" cy="8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8584" y="1200150"/>
            <a:ext cx="8338216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3509" y="4809467"/>
            <a:ext cx="58264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8584" y="4809467"/>
            <a:ext cx="66642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900" b="0" i="0">
                <a:solidFill>
                  <a:srgbClr val="898989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>
              <a:defRPr/>
            </a:pPr>
            <a:fld id="{8F961ADC-1ED0-414E-82CA-087118B9F53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88" y="4503505"/>
            <a:ext cx="1235164" cy="6337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02" r:id="rId1"/>
    <p:sldLayoutId id="2147486172" r:id="rId2"/>
    <p:sldLayoutId id="2147486212" r:id="rId3"/>
    <p:sldLayoutId id="2147486213" r:id="rId4"/>
    <p:sldLayoutId id="2147486214" r:id="rId5"/>
    <p:sldLayoutId id="2147486215" r:id="rId6"/>
    <p:sldLayoutId id="2147486216" r:id="rId7"/>
    <p:sldLayoutId id="2147486170" r:id="rId8"/>
    <p:sldLayoutId id="2147486176" r:id="rId9"/>
    <p:sldLayoutId id="2147486171" r:id="rId10"/>
    <p:sldLayoutId id="2147486175" r:id="rId11"/>
    <p:sldLayoutId id="2147486108" r:id="rId12"/>
    <p:sldLayoutId id="2147486103" r:id="rId13"/>
    <p:sldLayoutId id="2147486173" r:id="rId14"/>
    <p:sldLayoutId id="2147486105" r:id="rId15"/>
    <p:sldLayoutId id="2147486106" r:id="rId16"/>
    <p:sldLayoutId id="2147486109" r:id="rId17"/>
    <p:sldLayoutId id="2147486110" r:id="rId18"/>
    <p:sldLayoutId id="2147486174" r:id="rId19"/>
    <p:sldLayoutId id="2147486126" r:id="rId20"/>
    <p:sldLayoutId id="2147486211" r:id="rId2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Montserrat" charset="0"/>
          <a:ea typeface="Montserrat" charset="0"/>
          <a:cs typeface="Montserrat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98000" indent="-198900" algn="l" defTabSz="457200" rtl="0" eaLnBrk="0" fontAlgn="base" hangingPunct="0">
        <a:lnSpc>
          <a:spcPct val="90000"/>
        </a:lnSpc>
        <a:spcBef>
          <a:spcPts val="180"/>
        </a:spcBef>
        <a:spcAft>
          <a:spcPts val="180"/>
        </a:spcAft>
        <a:buClr>
          <a:schemeClr val="accent2"/>
        </a:buClr>
        <a:buSzPct val="110000"/>
        <a:buFont typeface="Arial" charset="0"/>
        <a:buChar char="•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454950" indent="-1980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+mn-cs"/>
        </a:defRPr>
      </a:lvl2pPr>
      <a:lvl3pPr marL="819000" indent="-1980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3pPr>
      <a:lvl4pPr marL="1168200" indent="-1980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+mn-cs"/>
        </a:defRPr>
      </a:lvl4pPr>
      <a:lvl5pPr marL="1517400" indent="-1980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00" kern="120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140" userDrawn="1">
          <p15:clr>
            <a:srgbClr val="F26B43"/>
          </p15:clr>
        </p15:guide>
        <p15:guide id="4" orient="horz" pos="1529" userDrawn="1">
          <p15:clr>
            <a:srgbClr val="F26B43"/>
          </p15:clr>
        </p15:guide>
        <p15:guide id="5" orient="horz" pos="1847" userDrawn="1">
          <p15:clr>
            <a:srgbClr val="F26B43"/>
          </p15:clr>
        </p15:guide>
        <p15:guide id="6" orient="horz" pos="2822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orient="horz" pos="8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8" name="think-cell Slide" r:id="rId25" imgW="216" imgH="216" progId="TCLayout.ActiveDocument.1">
                  <p:embed/>
                </p:oleObj>
              </mc:Choice>
              <mc:Fallback>
                <p:oleObj name="think-cell Slide" r:id="rId2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8584" y="231440"/>
            <a:ext cx="8338215" cy="8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8584" y="1200150"/>
            <a:ext cx="8338216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3509" y="4809467"/>
            <a:ext cx="58264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8584" y="4809467"/>
            <a:ext cx="66642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900" b="0" i="0">
                <a:solidFill>
                  <a:srgbClr val="898989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>
              <a:defRPr/>
            </a:pPr>
            <a:fld id="{8F961ADC-1ED0-414E-82CA-087118B9F53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88" y="4503505"/>
            <a:ext cx="1235164" cy="6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  <p:sldLayoutId id="2147486219" r:id="rId2"/>
    <p:sldLayoutId id="2147486220" r:id="rId3"/>
    <p:sldLayoutId id="2147486221" r:id="rId4"/>
    <p:sldLayoutId id="2147486222" r:id="rId5"/>
    <p:sldLayoutId id="2147486223" r:id="rId6"/>
    <p:sldLayoutId id="2147486224" r:id="rId7"/>
    <p:sldLayoutId id="2147486225" r:id="rId8"/>
    <p:sldLayoutId id="2147486226" r:id="rId9"/>
    <p:sldLayoutId id="2147486227" r:id="rId10"/>
    <p:sldLayoutId id="2147486228" r:id="rId11"/>
    <p:sldLayoutId id="2147486229" r:id="rId12"/>
    <p:sldLayoutId id="2147486230" r:id="rId13"/>
    <p:sldLayoutId id="2147486231" r:id="rId14"/>
    <p:sldLayoutId id="2147486232" r:id="rId15"/>
    <p:sldLayoutId id="2147486233" r:id="rId16"/>
    <p:sldLayoutId id="2147486234" r:id="rId17"/>
    <p:sldLayoutId id="2147486235" r:id="rId18"/>
    <p:sldLayoutId id="2147486236" r:id="rId19"/>
    <p:sldLayoutId id="2147486237" r:id="rId20"/>
    <p:sldLayoutId id="2147486238" r:id="rId2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Montserrat" charset="0"/>
          <a:ea typeface="Montserrat" charset="0"/>
          <a:cs typeface="Montserrat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98000" indent="-198900" algn="l" defTabSz="457200" rtl="0" eaLnBrk="0" fontAlgn="base" hangingPunct="0">
        <a:lnSpc>
          <a:spcPct val="90000"/>
        </a:lnSpc>
        <a:spcBef>
          <a:spcPts val="180"/>
        </a:spcBef>
        <a:spcAft>
          <a:spcPts val="180"/>
        </a:spcAft>
        <a:buClr>
          <a:schemeClr val="accent2"/>
        </a:buClr>
        <a:buSzPct val="110000"/>
        <a:buFont typeface="Arial" charset="0"/>
        <a:buChar char="•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454950" indent="-1980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+mn-cs"/>
        </a:defRPr>
      </a:lvl2pPr>
      <a:lvl3pPr marL="819000" indent="-1980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3pPr>
      <a:lvl4pPr marL="1168200" indent="-1980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+mn-cs"/>
        </a:defRPr>
      </a:lvl4pPr>
      <a:lvl5pPr marL="1517400" indent="-1980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00" kern="1200">
          <a:solidFill>
            <a:schemeClr val="tx1">
              <a:lumMod val="85000"/>
              <a:lumOff val="15000"/>
            </a:schemeClr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40">
          <p15:clr>
            <a:srgbClr val="F26B43"/>
          </p15:clr>
        </p15:guide>
        <p15:guide id="4" orient="horz" pos="1529">
          <p15:clr>
            <a:srgbClr val="F26B43"/>
          </p15:clr>
        </p15:guide>
        <p15:guide id="5" orient="horz" pos="1847">
          <p15:clr>
            <a:srgbClr val="F26B43"/>
          </p15:clr>
        </p15:guide>
        <p15:guide id="6" orient="horz" pos="2822">
          <p15:clr>
            <a:srgbClr val="F26B43"/>
          </p15:clr>
        </p15:guide>
        <p15:guide id="7" orient="horz" pos="622">
          <p15:clr>
            <a:srgbClr val="F26B43"/>
          </p15:clr>
        </p15:guide>
        <p15:guide id="8" orient="horz" pos="8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png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w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w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.fi/admissions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uef.fi/web/admission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5.jpg"/><Relationship Id="rId4" Type="http://schemas.openxmlformats.org/officeDocument/2006/relationships/hyperlink" Target="https://www.utu.fi/en/units/ffrc/studying/FutureMasters/admission/Pages/home.asp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yinfinland.fi/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://www.migri.fi/studying_in_finland" TargetMode="Externa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FINLAND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/>
              <a:t>Visit</a:t>
            </a:r>
            <a:r>
              <a:rPr lang="fi-FI" dirty="0"/>
              <a:t> in Vietnam</a:t>
            </a:r>
          </a:p>
          <a:p>
            <a:pPr>
              <a:defRPr/>
            </a:pPr>
            <a:r>
              <a:rPr lang="fi-FI" dirty="0"/>
              <a:t>w. 38/2016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28" y="4113481"/>
            <a:ext cx="1812472" cy="9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5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16867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175" y="3175"/>
            <a:ext cx="9144000" cy="4479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8584" y="2041473"/>
            <a:ext cx="8186864" cy="1080001"/>
            <a:chOff x="348584" y="2041473"/>
            <a:chExt cx="8186864" cy="1080001"/>
          </a:xfrm>
        </p:grpSpPr>
        <p:sp>
          <p:nvSpPr>
            <p:cNvPr id="15" name="Rectangle 14"/>
            <p:cNvSpPr/>
            <p:nvPr/>
          </p:nvSpPr>
          <p:spPr>
            <a:xfrm>
              <a:off x="348584" y="2041474"/>
              <a:ext cx="188048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35448" y="2041473"/>
              <a:ext cx="6300000" cy="10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AU" sz="1000" dirty="0">
                  <a:solidFill>
                    <a:srgbClr val="000000"/>
                  </a:solidFill>
                </a:rPr>
                <a:t>Located in Tampere – Finland’s third most populous city</a:t>
              </a: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AU" sz="1000" dirty="0">
                  <a:solidFill>
                    <a:srgbClr val="000000"/>
                  </a:solidFill>
                </a:rPr>
                <a:t>Ranked in top 350 universities globally (</a:t>
              </a:r>
              <a:r>
                <a:rPr lang="en-AU" sz="1000" i="1" dirty="0">
                  <a:solidFill>
                    <a:srgbClr val="000000"/>
                  </a:solidFill>
                </a:rPr>
                <a:t>Times Higher Education Ranking 2015</a:t>
              </a:r>
              <a:r>
                <a:rPr lang="en-AU" sz="1000" dirty="0">
                  <a:solidFill>
                    <a:srgbClr val="000000"/>
                  </a:solidFill>
                </a:rPr>
                <a:t>)</a:t>
              </a: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AU" sz="1000" dirty="0">
                  <a:solidFill>
                    <a:srgbClr val="000000"/>
                  </a:solidFill>
                </a:rPr>
                <a:t>Approximately 7 % of UTA’s 14,000 students, and over 6 % of UTA’s almost </a:t>
              </a:r>
              <a:br>
                <a:rPr lang="en-AU" sz="1000" dirty="0">
                  <a:solidFill>
                    <a:srgbClr val="000000"/>
                  </a:solidFill>
                </a:rPr>
              </a:br>
              <a:r>
                <a:rPr lang="en-AU" sz="1000" dirty="0">
                  <a:solidFill>
                    <a:srgbClr val="000000"/>
                  </a:solidFill>
                </a:rPr>
                <a:t>2,000 strong staff have international backgrounds</a:t>
              </a: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US" sz="1000" dirty="0"/>
                <a:t>Known especially for its research on the society and health</a:t>
              </a:r>
              <a:endParaRPr lang="en-AU" sz="1000" dirty="0">
                <a:solidFill>
                  <a:srgbClr val="000000"/>
                </a:solidFill>
              </a:endParaRPr>
            </a:p>
          </p:txBody>
        </p:sp>
        <p:pic>
          <p:nvPicPr>
            <p:cNvPr id="140292" name="Picture 4" descr="Image result for university of tampere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9" y="2401014"/>
              <a:ext cx="1496844" cy="35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Finland University – Member universities</a:t>
            </a:r>
            <a:br>
              <a:rPr lang="en-US" dirty="0"/>
            </a:b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8584" y="854332"/>
            <a:ext cx="8186864" cy="1080000"/>
            <a:chOff x="348584" y="3219908"/>
            <a:chExt cx="8186864" cy="1080000"/>
          </a:xfrm>
        </p:grpSpPr>
        <p:sp>
          <p:nvSpPr>
            <p:cNvPr id="24" name="Rectangle 23"/>
            <p:cNvSpPr/>
            <p:nvPr/>
          </p:nvSpPr>
          <p:spPr>
            <a:xfrm>
              <a:off x="348584" y="3219908"/>
              <a:ext cx="188048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35448" y="3219908"/>
              <a:ext cx="6300000" cy="10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marL="171450" indent="-171450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en-US" sz="1000" dirty="0"/>
            </a:p>
            <a:p>
              <a:pPr marL="171450" indent="-171450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000" dirty="0"/>
                <a:t>Campuses located in Joensuu, Kuopio and </a:t>
              </a:r>
              <a:r>
                <a:rPr lang="en-US" sz="1000" dirty="0" err="1"/>
                <a:t>Savonlinna</a:t>
              </a:r>
              <a:r>
                <a:rPr lang="en-US" sz="1000" dirty="0"/>
                <a:t>. </a:t>
              </a:r>
            </a:p>
            <a:p>
              <a:pPr marL="171450" indent="-171450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AU" sz="1000" dirty="0">
                  <a:solidFill>
                    <a:srgbClr val="000000"/>
                  </a:solidFill>
                </a:rPr>
                <a:t>Ranked in top 400 universities globally (</a:t>
              </a:r>
              <a:r>
                <a:rPr lang="en-AU" sz="1000" i="1" dirty="0">
                  <a:solidFill>
                    <a:srgbClr val="000000"/>
                  </a:solidFill>
                </a:rPr>
                <a:t>Times Higher Education Ranking 2015</a:t>
              </a:r>
              <a:r>
                <a:rPr lang="en-AU" sz="1000" dirty="0">
                  <a:solidFill>
                    <a:srgbClr val="000000"/>
                  </a:solidFill>
                </a:rPr>
                <a:t>)</a:t>
              </a: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One of the largest universities in Finland with approximately 15,000 students and 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2,800 staff members, many </a:t>
              </a:r>
              <a:r>
                <a:rPr lang="en-US" sz="1000" dirty="0"/>
                <a:t>with international background </a:t>
              </a:r>
              <a:endParaRPr lang="en-US" sz="1000" dirty="0">
                <a:solidFill>
                  <a:srgbClr val="000000"/>
                </a:solidFill>
              </a:endParaRP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US" sz="1000" dirty="0"/>
                <a:t>Known especially for its interdisciplinary, strong research that seeks to find solutions </a:t>
              </a:r>
              <a:br>
                <a:rPr lang="en-US" sz="1000" dirty="0"/>
              </a:br>
              <a:r>
                <a:rPr lang="en-US" sz="1000" dirty="0"/>
                <a:t>to global challenges affecting individuals and societies</a:t>
              </a: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9" t="12251" r="4748" b="13866"/>
            <a:stretch/>
          </p:blipFill>
          <p:spPr>
            <a:xfrm>
              <a:off x="518933" y="3457280"/>
              <a:ext cx="1616034" cy="58123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48584" y="3219908"/>
            <a:ext cx="8186864" cy="1080000"/>
            <a:chOff x="348584" y="854332"/>
            <a:chExt cx="8186864" cy="1080000"/>
          </a:xfrm>
        </p:grpSpPr>
        <p:sp>
          <p:nvSpPr>
            <p:cNvPr id="32" name="Rectangle 31"/>
            <p:cNvSpPr/>
            <p:nvPr/>
          </p:nvSpPr>
          <p:spPr>
            <a:xfrm>
              <a:off x="348584" y="854332"/>
              <a:ext cx="188048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35448" y="854332"/>
              <a:ext cx="6300000" cy="10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AU" sz="1000" dirty="0">
                  <a:solidFill>
                    <a:srgbClr val="000000"/>
                  </a:solidFill>
                </a:rPr>
                <a:t>Located in Turku – Finland’s sixth most populous city</a:t>
              </a: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AU" sz="1000" dirty="0">
                  <a:solidFill>
                    <a:srgbClr val="000000"/>
                  </a:solidFill>
                </a:rPr>
                <a:t>Ranked in top 400 universities globally (</a:t>
              </a:r>
              <a:r>
                <a:rPr lang="en-AU" sz="1000" i="1" dirty="0">
                  <a:solidFill>
                    <a:srgbClr val="000000"/>
                  </a:solidFill>
                </a:rPr>
                <a:t>Times Higher Education Ranking 2015</a:t>
              </a:r>
              <a:r>
                <a:rPr lang="en-AU" sz="1000" dirty="0">
                  <a:solidFill>
                    <a:srgbClr val="000000"/>
                  </a:solidFill>
                </a:rPr>
                <a:t>)</a:t>
              </a: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Offers a place to study for almost 20,000 students – supported by over 3,000 staff members</a:t>
              </a:r>
              <a:endParaRPr lang="en-US" sz="1000" dirty="0"/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US" sz="1000" dirty="0"/>
                <a:t>Second largest university in Finland by student enrolment </a:t>
              </a:r>
            </a:p>
            <a:p>
              <a:pPr marL="171450" indent="-171450">
                <a:buClr>
                  <a:schemeClr val="accent2"/>
                </a:buClr>
                <a:buSzPct val="110000"/>
                <a:buFont typeface="Arial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The most international university in Finland </a:t>
              </a:r>
              <a:r>
                <a:rPr lang="en-AU" sz="1000" dirty="0">
                  <a:solidFill>
                    <a:srgbClr val="000000"/>
                  </a:solidFill>
                </a:rPr>
                <a:t>(</a:t>
              </a:r>
              <a:r>
                <a:rPr lang="en-AU" sz="1000" i="1" dirty="0">
                  <a:solidFill>
                    <a:srgbClr val="000000"/>
                  </a:solidFill>
                </a:rPr>
                <a:t>Times Higher Education Ranking 2016</a:t>
              </a:r>
              <a:r>
                <a:rPr lang="en-AU" sz="1000" dirty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34" name="Picture 2" descr="Image result for university of turku 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72" y="1211756"/>
              <a:ext cx="1496844" cy="431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ounded Rectangular Callout 34"/>
          <p:cNvSpPr/>
          <p:nvPr/>
        </p:nvSpPr>
        <p:spPr>
          <a:xfrm>
            <a:off x="7400924" y="243298"/>
            <a:ext cx="1645769" cy="1293971"/>
          </a:xfrm>
          <a:prstGeom prst="wedgeRoundRectCallout">
            <a:avLst>
              <a:gd name="adj1" fmla="val 37545"/>
              <a:gd name="adj2" fmla="val 92638"/>
              <a:gd name="adj3" fmla="val 16667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</a:rPr>
              <a:t>All universities are multidisciplinary and offer Master’s degrees for international students in several different areas with over 100 different minor subject options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reasons to study at Finland 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0452" y="3151306"/>
            <a:ext cx="6840000" cy="549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60 major subject </a:t>
            </a:r>
            <a:r>
              <a:rPr lang="en-US" sz="1400" dirty="0"/>
              <a:t>+ choose minor subjects from over</a:t>
            </a:r>
            <a:r>
              <a:rPr lang="en-US" sz="1400" b="1" dirty="0">
                <a:solidFill>
                  <a:schemeClr val="accent1"/>
                </a:solidFill>
              </a:rPr>
              <a:t> 100 options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0452" y="2540588"/>
            <a:ext cx="6840000" cy="549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All Finland University member universities are </a:t>
            </a:r>
            <a:r>
              <a:rPr lang="en-US" sz="1400" b="1" dirty="0">
                <a:solidFill>
                  <a:schemeClr val="accent1"/>
                </a:solidFill>
              </a:rPr>
              <a:t>multidisciplinary research universities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0452" y="3762024"/>
            <a:ext cx="6840000" cy="549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Tutoring, personal study planning, study guidance &amp; counseling </a:t>
            </a:r>
            <a:r>
              <a:rPr lang="en-US" sz="1400" b="1" dirty="0">
                <a:solidFill>
                  <a:schemeClr val="accent1"/>
                </a:solidFill>
              </a:rPr>
              <a:t>included in the tuition fee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0452" y="1929870"/>
            <a:ext cx="6840000" cy="549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All Finland University member universities among </a:t>
            </a:r>
            <a:r>
              <a:rPr lang="en-US" sz="1400" b="1" dirty="0">
                <a:solidFill>
                  <a:schemeClr val="accent1"/>
                </a:solidFill>
              </a:rPr>
              <a:t>top 2% globally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0452" y="1319152"/>
            <a:ext cx="6840000" cy="549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Finland University member universities form the </a:t>
            </a:r>
            <a:r>
              <a:rPr lang="en-US" sz="1400" b="1" dirty="0">
                <a:solidFill>
                  <a:schemeClr val="accent1"/>
                </a:solidFill>
              </a:rPr>
              <a:t>largest university in the Nordics </a:t>
            </a:r>
            <a:r>
              <a:rPr lang="en-US" sz="1400" dirty="0"/>
              <a:t>with  </a:t>
            </a:r>
            <a:r>
              <a:rPr lang="en-US" sz="1400" dirty="0" err="1"/>
              <a:t>appr</a:t>
            </a:r>
            <a:r>
              <a:rPr lang="en-US" sz="1400" dirty="0"/>
              <a:t>. </a:t>
            </a:r>
            <a:r>
              <a:rPr lang="en-US" sz="1400" b="1" dirty="0">
                <a:solidFill>
                  <a:schemeClr val="accent1"/>
                </a:solidFill>
              </a:rPr>
              <a:t>50,000</a:t>
            </a:r>
            <a:r>
              <a:rPr lang="en-US" sz="1400" dirty="0"/>
              <a:t> students, </a:t>
            </a:r>
            <a:r>
              <a:rPr lang="en-US" sz="1400" b="1" dirty="0">
                <a:solidFill>
                  <a:schemeClr val="accent1"/>
                </a:solidFill>
              </a:rPr>
              <a:t>800</a:t>
            </a:r>
            <a:r>
              <a:rPr lang="en-US" sz="1400" dirty="0"/>
              <a:t> professors and </a:t>
            </a:r>
            <a:r>
              <a:rPr lang="en-US" sz="1400" b="1" dirty="0">
                <a:solidFill>
                  <a:schemeClr val="accent1"/>
                </a:solidFill>
              </a:rPr>
              <a:t>+7,000 </a:t>
            </a:r>
            <a:r>
              <a:rPr lang="en-US" sz="1400" dirty="0"/>
              <a:t>peer reviewed articles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4" y="4901676"/>
            <a:ext cx="4335145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</a:rPr>
              <a:t>References for the proof points marked in grey</a:t>
            </a:r>
          </a:p>
        </p:txBody>
      </p:sp>
    </p:spTree>
    <p:extLst>
      <p:ext uri="{BB962C8B-B14F-4D97-AF65-F5344CB8AC3E}">
        <p14:creationId xmlns:p14="http://schemas.microsoft.com/office/powerpoint/2010/main" val="594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37197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8584" y="231440"/>
            <a:ext cx="8446832" cy="532285"/>
          </a:xfrm>
        </p:spPr>
        <p:txBody>
          <a:bodyPr/>
          <a:lstStyle/>
          <a:p>
            <a:r>
              <a:rPr lang="en-US" dirty="0"/>
              <a:t>Areas of study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8612" y="1077098"/>
            <a:ext cx="8246776" cy="147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8612" y="2678413"/>
            <a:ext cx="8246776" cy="147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82" y="2841286"/>
            <a:ext cx="828000" cy="692645"/>
          </a:xfrm>
          <a:prstGeom prst="rect">
            <a:avLst/>
          </a:prstGeom>
        </p:spPr>
      </p:pic>
      <p:pic>
        <p:nvPicPr>
          <p:cNvPr id="12" name="Picture 11" descr="MC_workshop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320" y="2967510"/>
            <a:ext cx="828000" cy="566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958" y="2853864"/>
            <a:ext cx="828000" cy="820410"/>
          </a:xfrm>
          <a:prstGeom prst="rect">
            <a:avLst/>
          </a:prstGeom>
        </p:spPr>
      </p:pic>
      <p:pic>
        <p:nvPicPr>
          <p:cNvPr id="18" name="Picture 17" descr="MC_socialmedia.w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043" y="2938852"/>
            <a:ext cx="828000" cy="5950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6958" y="3696867"/>
            <a:ext cx="180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Natural sciences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0320" y="3696867"/>
            <a:ext cx="180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3682" y="3696867"/>
            <a:ext cx="180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Law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7043" y="3696867"/>
            <a:ext cx="180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Language studies</a:t>
            </a:r>
          </a:p>
        </p:txBody>
      </p:sp>
      <p:pic>
        <p:nvPicPr>
          <p:cNvPr id="14" name="Picture 13" descr="B2Bbusinessvalue.e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013" y="1245532"/>
            <a:ext cx="517338" cy="590987"/>
          </a:xfrm>
          <a:prstGeom prst="rect">
            <a:avLst/>
          </a:prstGeom>
        </p:spPr>
      </p:pic>
      <p:pic>
        <p:nvPicPr>
          <p:cNvPr id="7" name="Picture 6" descr="EmploymentStatus.em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958" y="1460032"/>
            <a:ext cx="828000" cy="376487"/>
          </a:xfrm>
          <a:prstGeom prst="rect">
            <a:avLst/>
          </a:prstGeom>
        </p:spPr>
      </p:pic>
      <p:pic>
        <p:nvPicPr>
          <p:cNvPr id="13" name="Picture 12" descr="brandhealth.e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423" y="1237955"/>
            <a:ext cx="617241" cy="648000"/>
          </a:xfrm>
          <a:prstGeom prst="rect">
            <a:avLst/>
          </a:prstGeom>
        </p:spPr>
      </p:pic>
      <p:pic>
        <p:nvPicPr>
          <p:cNvPr id="17" name="Picture 16" descr="MC_information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320" y="1386340"/>
            <a:ext cx="828000" cy="450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0320" y="1999455"/>
            <a:ext cx="180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Data science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3682" y="1999455"/>
            <a:ext cx="180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Business &amp;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7043" y="1999455"/>
            <a:ext cx="180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Medicine &amp; pharma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58" y="1999455"/>
            <a:ext cx="180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245420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2650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8584" y="231440"/>
            <a:ext cx="8446832" cy="532285"/>
          </a:xfrm>
          <a:noFill/>
        </p:spPr>
        <p:txBody>
          <a:bodyPr/>
          <a:lstStyle/>
          <a:p>
            <a:r>
              <a:rPr lang="en-US" dirty="0"/>
              <a:t>Areas of study - example of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8612" y="891360"/>
            <a:ext cx="3737308" cy="33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17266" y="1227287"/>
            <a:ext cx="1800000" cy="724090"/>
            <a:chOff x="1417266" y="1156412"/>
            <a:chExt cx="1800000" cy="724090"/>
          </a:xfrm>
        </p:grpSpPr>
        <p:pic>
          <p:nvPicPr>
            <p:cNvPr id="7" name="Picture 6" descr="EmploymentStatus.em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266" y="1156412"/>
              <a:ext cx="828000" cy="37648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417266" y="1572725"/>
              <a:ext cx="180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Social sciences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634532" y="891360"/>
            <a:ext cx="3737308" cy="33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634532" y="1082720"/>
            <a:ext cx="3737308" cy="905503"/>
            <a:chOff x="4634532" y="1082720"/>
            <a:chExt cx="3737308" cy="905503"/>
          </a:xfrm>
        </p:grpSpPr>
        <p:pic>
          <p:nvPicPr>
            <p:cNvPr id="17" name="Picture 16" descr="MC_information.wm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9186" y="1082720"/>
              <a:ext cx="828000" cy="4501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34532" y="1680446"/>
              <a:ext cx="3737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Data science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786539" y="2018539"/>
            <a:ext cx="34332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Information Technology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Computational Big Data Analytics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Human-Technology Interaction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Internet and Game Studies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Software Development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Embedded Computing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Information Security and Cryptography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Information Technology for Enterprise Management, ITEM, dual degree option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0619" y="2018539"/>
            <a:ext cx="34332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Border Crossings, Global and Local Societies in Transition, Master of Social Sciences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Media Education (</a:t>
            </a:r>
            <a:r>
              <a:rPr lang="en-US" sz="1100" dirty="0" err="1"/>
              <a:t>M.Soc.Sc</a:t>
            </a:r>
            <a:r>
              <a:rPr lang="en-US" sz="1100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Gender Studies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Global and Transnational Sociology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Peace, Mediation and Conflict Research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Public Choice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Baltic Sea Region Studies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European Heritage, Digital Media and the Information Society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Pathway in Popular Culture Studies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East Asian Studies</a:t>
            </a:r>
          </a:p>
        </p:txBody>
      </p:sp>
    </p:spTree>
    <p:extLst>
      <p:ext uri="{BB962C8B-B14F-4D97-AF65-F5344CB8AC3E}">
        <p14:creationId xmlns:p14="http://schemas.microsoft.com/office/powerpoint/2010/main" val="32495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8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8584" y="231440"/>
            <a:ext cx="8446832" cy="532285"/>
          </a:xfrm>
          <a:noFill/>
        </p:spPr>
        <p:txBody>
          <a:bodyPr/>
          <a:lstStyle/>
          <a:p>
            <a:r>
              <a:rPr lang="en-US" dirty="0"/>
              <a:t>Areas of study - example of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8612" y="891360"/>
            <a:ext cx="3737308" cy="33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34532" y="891360"/>
            <a:ext cx="3737308" cy="33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6539" y="2018539"/>
            <a:ext cx="343329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Innovation Management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International Business and Sales Management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Tourism Marketing and Management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Leadership for Change (Governance for Sustainable Change)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Leadership for Change (Sustainable Business Management)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Innovative Governance and Public Management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Leadership for Change (Politics in Wider Europe)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Management of Information Technology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Futures Studies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0619" y="2018539"/>
            <a:ext cx="34332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Biomedicine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General Toxicology and Environmental Health Risk Assessment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Public and Global Health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Biomedical Technology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Molecular Biotechnology and Diagnostics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Digital Health and Life Sciences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Biomedical Imaging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Drug Discovery and Development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34532" y="1049355"/>
            <a:ext cx="3737308" cy="942143"/>
            <a:chOff x="4634532" y="1186888"/>
            <a:chExt cx="3737308" cy="942143"/>
          </a:xfrm>
        </p:grpSpPr>
        <p:pic>
          <p:nvPicPr>
            <p:cNvPr id="14" name="Picture 13" descr="B2Bbusinessvalue.em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4517" y="1186888"/>
              <a:ext cx="517338" cy="5909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34532" y="1821254"/>
              <a:ext cx="3737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Business &amp; management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17266" y="1049034"/>
            <a:ext cx="1800000" cy="942784"/>
            <a:chOff x="1417266" y="1129875"/>
            <a:chExt cx="1800000" cy="942784"/>
          </a:xfrm>
        </p:grpSpPr>
        <p:pic>
          <p:nvPicPr>
            <p:cNvPr id="19" name="Picture 18" descr="brandhealth.em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646" y="1129875"/>
              <a:ext cx="617241" cy="648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17266" y="1764882"/>
              <a:ext cx="180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Medicine &amp; pharma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9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-1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8584" y="231440"/>
            <a:ext cx="8446832" cy="532285"/>
          </a:xfrm>
          <a:noFill/>
        </p:spPr>
        <p:txBody>
          <a:bodyPr/>
          <a:lstStyle/>
          <a:p>
            <a:r>
              <a:rPr lang="en-US" dirty="0"/>
              <a:t>Areas of study - example of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8612" y="891360"/>
            <a:ext cx="3737308" cy="33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17266" y="1680446"/>
            <a:ext cx="180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Natural sciences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34532" y="891360"/>
            <a:ext cx="3737308" cy="33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4532" y="1680446"/>
            <a:ext cx="37373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6539" y="2018539"/>
            <a:ext cx="34332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Early Language Education for Intercultural Communication,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Learning, Teaching and Counselling in Intercultural Context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Media Education (MA)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Teacher Education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Learning, Learning Environments and Educational Systems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0619" y="2018539"/>
            <a:ext cx="34332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Photonics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Research Chemists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Wood Materials Science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European Forestry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Forestry (CBU)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Astronomy and Space Physics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Food Development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Materials Science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Photonics and Industry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Photonics in Informatics and Media technology</a:t>
            </a:r>
          </a:p>
        </p:txBody>
      </p:sp>
      <p:pic>
        <p:nvPicPr>
          <p:cNvPr id="19" name="Picture 18" descr="MC_workshop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186" y="1061444"/>
            <a:ext cx="828000" cy="566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3266" y="934450"/>
            <a:ext cx="828000" cy="8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9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3613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34532" y="891360"/>
            <a:ext cx="3737308" cy="33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MC_socialmedia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186" y="1054144"/>
            <a:ext cx="828000" cy="59507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8584" y="231440"/>
            <a:ext cx="8446832" cy="532285"/>
          </a:xfrm>
          <a:noFill/>
        </p:spPr>
        <p:txBody>
          <a:bodyPr/>
          <a:lstStyle/>
          <a:p>
            <a:r>
              <a:rPr lang="en-US" dirty="0"/>
              <a:t>Areas of study - example of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8612" y="891360"/>
            <a:ext cx="3737308" cy="33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79878" y="1680446"/>
            <a:ext cx="180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4532" y="1680446"/>
            <a:ext cx="37373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Language studies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6539" y="2018539"/>
            <a:ext cx="3433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English Language and Culture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Linguistic Sciences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Clinical Linguistics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Finnish and Other Finno-Ugric Languages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0619" y="2018539"/>
            <a:ext cx="3433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Environmental Policy and Law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International Economic and Resources Law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Law and Information Society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75" y="1077951"/>
            <a:ext cx="687534" cy="5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2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 to Vietnamese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84" y="1397228"/>
            <a:ext cx="8446832" cy="3398471"/>
          </a:xfrm>
        </p:spPr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Member universities of Finland University offer generous scholarships</a:t>
            </a:r>
          </a:p>
          <a:p>
            <a:endParaRPr lang="en-US" sz="1800" dirty="0"/>
          </a:p>
          <a:p>
            <a:r>
              <a:rPr lang="en-US" sz="1800" dirty="0"/>
              <a:t>More information on scholarships on the following sites:</a:t>
            </a:r>
          </a:p>
          <a:p>
            <a:pPr lvl="1"/>
            <a:r>
              <a:rPr lang="en-US" sz="1400" dirty="0">
                <a:hlinkClick r:id="rId2"/>
              </a:rPr>
              <a:t>http://www.uef.fi/web/admissions</a:t>
            </a:r>
            <a:endParaRPr lang="en-US" sz="1400" dirty="0"/>
          </a:p>
          <a:p>
            <a:pPr lvl="1"/>
            <a:r>
              <a:rPr lang="en-US" sz="1400" dirty="0">
                <a:hlinkClick r:id="rId3"/>
              </a:rPr>
              <a:t>http://www.uta.fi/admissions/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https://www.utu.fi/en/units/ffrc/studying/FutureMasters/admission/Pages/home.aspx</a:t>
            </a:r>
            <a:endParaRPr lang="en-US" sz="1400" dirty="0"/>
          </a:p>
          <a:p>
            <a:pPr marL="256950" lvl="1" indent="0">
              <a:buNone/>
            </a:pPr>
            <a:endParaRPr lang="en-US" dirty="0"/>
          </a:p>
          <a:p>
            <a:pPr marL="256950" lvl="1" indent="0">
              <a:buNone/>
            </a:pPr>
            <a:endParaRPr lang="en-US" dirty="0"/>
          </a:p>
          <a:p>
            <a:pPr marL="25695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12251" r="4748" b="13866"/>
          <a:stretch/>
        </p:blipFill>
        <p:spPr>
          <a:xfrm>
            <a:off x="782703" y="3360119"/>
            <a:ext cx="1616034" cy="581238"/>
          </a:xfrm>
          <a:prstGeom prst="rect">
            <a:avLst/>
          </a:prstGeom>
        </p:spPr>
      </p:pic>
      <p:pic>
        <p:nvPicPr>
          <p:cNvPr id="5" name="Picture 4" descr="Image result for university of tamper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10" y="3471116"/>
            <a:ext cx="1496844" cy="3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university of turku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30" y="3455461"/>
            <a:ext cx="1496844" cy="4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8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fees to Vietnamese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950" lvl="1" indent="0">
              <a:buNone/>
            </a:pPr>
            <a:endParaRPr lang="en-US" dirty="0"/>
          </a:p>
          <a:p>
            <a:r>
              <a:rPr lang="en-US" sz="1600" dirty="0"/>
              <a:t>At the University of Eastern Finland, degree </a:t>
            </a:r>
            <a:r>
              <a:rPr lang="en-US" sz="1600" dirty="0" err="1"/>
              <a:t>programmes</a:t>
            </a:r>
            <a:r>
              <a:rPr lang="en-US" sz="1600" dirty="0"/>
              <a:t> will charge fees of 8,000 to 15,000 euro for one academic year. Two-year Master’s degree programme students can apply for scholarships at the same time as they apply for the degree programme. There are two scholarships available for international students. </a:t>
            </a:r>
          </a:p>
          <a:p>
            <a:r>
              <a:rPr lang="en-US" sz="1600" dirty="0"/>
              <a:t>Tuition fees will be charged from non-EU/EEA students from the autumn 2017 onwards, and the tuition fees range between 8,000 and 20,000 euros, depending on the programme. For non-EU/EEA students required to pay tuition, the University of Eastern Finland offers an attractive and generous scholarship scheme: in the university’s strategically important </a:t>
            </a:r>
            <a:r>
              <a:rPr lang="en-US" sz="1600" dirty="0" err="1"/>
              <a:t>programmes</a:t>
            </a:r>
            <a:r>
              <a:rPr lang="en-US" sz="1600" dirty="0"/>
              <a:t> scholarships are available to 75% of non-EU/EEA students. This scholarship covers the tuition fee either in full (100%), or partially (80%). In all other </a:t>
            </a:r>
            <a:r>
              <a:rPr lang="en-US" sz="1600" dirty="0" err="1"/>
              <a:t>programmes</a:t>
            </a:r>
            <a:r>
              <a:rPr lang="en-US" sz="1600" dirty="0"/>
              <a:t>, scholarships are available to 50% of non-EU/EEA students (100% and 80% of the tuition fee). </a:t>
            </a:r>
            <a:endParaRPr lang="fi-FI" sz="1600" dirty="0"/>
          </a:p>
          <a:p>
            <a:r>
              <a:rPr lang="en-US" sz="1600" dirty="0"/>
              <a:t>In order to qualify for the second year of a scholarship, student must earn at least 55 credits per semester. </a:t>
            </a:r>
            <a:endParaRPr lang="fi-FI" dirty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12251" r="4748" b="13866"/>
          <a:stretch/>
        </p:blipFill>
        <p:spPr>
          <a:xfrm>
            <a:off x="6673549" y="423488"/>
            <a:ext cx="1616034" cy="5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fees &amp;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950" lvl="1" indent="0">
              <a:buNone/>
            </a:pPr>
            <a:endParaRPr lang="en-US" dirty="0"/>
          </a:p>
          <a:p>
            <a:r>
              <a:rPr lang="en-US" sz="1900" b="1" dirty="0"/>
              <a:t>Tuition fee: </a:t>
            </a:r>
            <a:r>
              <a:rPr lang="en-US" sz="1900" dirty="0"/>
              <a:t>8 000 to 20 000 euro per academic year, tuition program specific </a:t>
            </a:r>
          </a:p>
          <a:p>
            <a:pPr lvl="1"/>
            <a:endParaRPr lang="fi-FI" sz="1400" dirty="0"/>
          </a:p>
          <a:p>
            <a:r>
              <a:rPr lang="en-US" sz="1900" b="1" dirty="0"/>
              <a:t>Scholarships. </a:t>
            </a:r>
            <a:r>
              <a:rPr lang="en-US" sz="1900" dirty="0"/>
              <a:t>For non-EU/EEA students UEF offers attractive and generous scholarships:</a:t>
            </a:r>
          </a:p>
          <a:p>
            <a:pPr lvl="1"/>
            <a:r>
              <a:rPr lang="en-US" sz="1600" dirty="0"/>
              <a:t>For strategic </a:t>
            </a:r>
            <a:r>
              <a:rPr lang="en-US" sz="1600" dirty="0" err="1"/>
              <a:t>programmes</a:t>
            </a:r>
            <a:r>
              <a:rPr lang="en-US" sz="1600" dirty="0"/>
              <a:t> scholarships are available to 75% of non-EU/EEA students. </a:t>
            </a:r>
          </a:p>
          <a:p>
            <a:pPr lvl="1"/>
            <a:r>
              <a:rPr lang="en-US" sz="1600" dirty="0"/>
              <a:t>In all other </a:t>
            </a:r>
            <a:r>
              <a:rPr lang="en-US" sz="1600" dirty="0" err="1"/>
              <a:t>programmes</a:t>
            </a:r>
            <a:r>
              <a:rPr lang="en-US" sz="1600" dirty="0"/>
              <a:t>, scholarships are available to 50% of non-EU/EEA students </a:t>
            </a:r>
          </a:p>
          <a:p>
            <a:pPr lvl="1"/>
            <a:r>
              <a:rPr lang="en-US" sz="1600" dirty="0"/>
              <a:t>Scholarship covers the tuition fee either in full (100%) or in part (80%). </a:t>
            </a:r>
          </a:p>
          <a:p>
            <a:endParaRPr lang="en-US" sz="1800" dirty="0"/>
          </a:p>
          <a:p>
            <a:pPr lvl="1"/>
            <a:r>
              <a:rPr lang="en-US" sz="1600" dirty="0"/>
              <a:t>To qualify for the second year of a scholarship, student must have earned at least 55 study credits </a:t>
            </a:r>
            <a:r>
              <a:rPr lang="en-US" sz="1600" i="1" dirty="0"/>
              <a:t>(full degree 120 study credits)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12251" r="4748" b="13866"/>
          <a:stretch/>
        </p:blipFill>
        <p:spPr>
          <a:xfrm>
            <a:off x="6673549" y="423488"/>
            <a:ext cx="1616034" cy="5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560183"/>
            <a:ext cx="3535135" cy="163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“Study where you can hear yourself think”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28" y="4113481"/>
            <a:ext cx="1812472" cy="9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5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fees to Vietnamese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950" lvl="1" indent="0">
              <a:buNone/>
            </a:pPr>
            <a:endParaRPr lang="en-US" sz="1400" dirty="0"/>
          </a:p>
          <a:p>
            <a:r>
              <a:rPr lang="en-US" sz="1800" dirty="0"/>
              <a:t>At the University of Tampere, degree </a:t>
            </a:r>
            <a:r>
              <a:rPr lang="en-US" sz="1800" dirty="0" err="1"/>
              <a:t>programmes</a:t>
            </a:r>
            <a:r>
              <a:rPr lang="en-US" sz="1800" dirty="0"/>
              <a:t> will charge fees of 8,000 to 12,000 euro for one academic year. Two-year Master’s degree programme students can apply for scholarships at the same time as they apply for the degree programme. There are two scholarships available for international students. </a:t>
            </a:r>
            <a:endParaRPr lang="fi-FI" sz="1600" dirty="0"/>
          </a:p>
          <a:p>
            <a:r>
              <a:rPr lang="en-US" sz="1800" i="1" dirty="0"/>
              <a:t>The University of Tampere tuition fee scholarship</a:t>
            </a:r>
            <a:r>
              <a:rPr lang="en-US" sz="1800" dirty="0"/>
              <a:t> covers 50 or 100 per cent of the tuition fees in a two-year Master’s degree programme. </a:t>
            </a:r>
            <a:endParaRPr lang="fi-FI" sz="1600" dirty="0"/>
          </a:p>
          <a:p>
            <a:r>
              <a:rPr lang="en-US" sz="1800" i="1" dirty="0"/>
              <a:t>The University of Tampere global student award for academic excellence scholarships</a:t>
            </a:r>
            <a:r>
              <a:rPr lang="en-US" sz="1800" dirty="0"/>
              <a:t> cover the whole tuition fee and includes a 7,000-euro scholarship to cover student’s living expenses. In order to qualify for the second year of a scholarship, student must earn at least 55 credits per semester. </a:t>
            </a:r>
            <a:endParaRPr lang="fi-FI" sz="1600" dirty="0"/>
          </a:p>
          <a:p>
            <a:endParaRPr lang="en-US" dirty="0"/>
          </a:p>
        </p:txBody>
      </p:sp>
      <p:pic>
        <p:nvPicPr>
          <p:cNvPr id="5" name="Picture 4" descr="Image result for university of tampe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03" y="611170"/>
            <a:ext cx="1496844" cy="3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fees &amp;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950" lvl="1" indent="0">
              <a:buNone/>
            </a:pPr>
            <a:endParaRPr lang="en-US" sz="1400" dirty="0"/>
          </a:p>
          <a:p>
            <a:r>
              <a:rPr lang="en-US" sz="1900" b="1" dirty="0"/>
              <a:t>Tuition fee: </a:t>
            </a:r>
            <a:r>
              <a:rPr lang="en-US" sz="1900" dirty="0"/>
              <a:t>8 000 to 12 000 euro per academic year, program specific</a:t>
            </a:r>
          </a:p>
          <a:p>
            <a:endParaRPr lang="en-US" sz="1900" dirty="0"/>
          </a:p>
          <a:p>
            <a:r>
              <a:rPr lang="en-US" sz="1900" b="1" dirty="0"/>
              <a:t>Scholarships </a:t>
            </a:r>
            <a:r>
              <a:rPr lang="en-US" sz="1900" dirty="0"/>
              <a:t>available to non- EU/EEA students </a:t>
            </a:r>
          </a:p>
          <a:p>
            <a:pPr lvl="1"/>
            <a:r>
              <a:rPr lang="en-US" sz="1600" dirty="0"/>
              <a:t>cover 50 or 100 per cent of the tuition fees</a:t>
            </a:r>
          </a:p>
          <a:p>
            <a:endParaRPr lang="fi-FI" sz="1600" dirty="0"/>
          </a:p>
          <a:p>
            <a:pPr lvl="1"/>
            <a:r>
              <a:rPr lang="en-US" sz="1600" i="1" dirty="0"/>
              <a:t>The University of Tampere global student award for academic excellence scholarships</a:t>
            </a:r>
            <a:r>
              <a:rPr lang="en-US" sz="1600" dirty="0"/>
              <a:t> cover the full tuition fee plus a Euro 7 000  scholarship for living expenses. </a:t>
            </a:r>
          </a:p>
          <a:p>
            <a:endParaRPr lang="en-US" sz="1600" dirty="0"/>
          </a:p>
          <a:p>
            <a:pPr lvl="1"/>
            <a:r>
              <a:rPr lang="en-US" sz="1600" dirty="0"/>
              <a:t>To qualify for the second year of a scholarship, student must have earned at least 55 study credits </a:t>
            </a:r>
            <a:r>
              <a:rPr lang="en-US" sz="1600" i="1" dirty="0"/>
              <a:t>(full degree 120 study credits)</a:t>
            </a:r>
          </a:p>
        </p:txBody>
      </p:sp>
      <p:pic>
        <p:nvPicPr>
          <p:cNvPr id="5" name="Picture 4" descr="Image result for university of tampe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03" y="611170"/>
            <a:ext cx="1496844" cy="3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5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fees to Vietnamese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950" lvl="1" indent="0">
              <a:buNone/>
            </a:pPr>
            <a:endParaRPr lang="en-US" sz="1200" dirty="0"/>
          </a:p>
          <a:p>
            <a:r>
              <a:rPr lang="en-US" sz="1600" dirty="0"/>
              <a:t>At the University of Turku, degree </a:t>
            </a:r>
            <a:r>
              <a:rPr lang="en-US" sz="1600" dirty="0" err="1"/>
              <a:t>programmes</a:t>
            </a:r>
            <a:r>
              <a:rPr lang="en-US" sz="1600" dirty="0"/>
              <a:t> will charge fees of 8,000 to 15,000 euro for one academic year. Two-year Master’s degree programme students can apply for scholarships at the same time as they apply for the degree programme. There are two scholarships available for international students. </a:t>
            </a:r>
            <a:endParaRPr lang="fi-FI" dirty="0"/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r>
              <a:rPr lang="en-US" sz="1600" dirty="0"/>
              <a:t>The University of Turku scholarship programme offers scholarships covering either a part of the tuition fee or the entire tuition fee. You can apply for a scholarship at the same time as applying for admission to one of our Master’s Degree </a:t>
            </a:r>
            <a:r>
              <a:rPr lang="en-US" sz="1600" dirty="0" err="1"/>
              <a:t>Programmes</a:t>
            </a:r>
            <a:r>
              <a:rPr lang="en-US" sz="1600" dirty="0"/>
              <a:t>. For students who were not granted a scholarship, but have succeeded very well in their studies during their first year at the University of Turku, there is the possibility to apply for a second year scholarship. In order to qualify for the second year of a scholarship, student must earn at least 55 credits per semester. </a:t>
            </a:r>
            <a:endParaRPr lang="fi-FI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university of turk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52" y="502276"/>
            <a:ext cx="1496844" cy="4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fees &amp;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950" lvl="1" indent="0">
              <a:buNone/>
            </a:pPr>
            <a:endParaRPr lang="en-US" sz="1200" dirty="0"/>
          </a:p>
          <a:p>
            <a:r>
              <a:rPr lang="en-US" sz="1900" b="1" dirty="0"/>
              <a:t>Tuition fee: </a:t>
            </a:r>
            <a:r>
              <a:rPr lang="en-US" sz="1900" dirty="0"/>
              <a:t>8 000 to 15 000 euro per academic year. 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b="1" dirty="0"/>
              <a:t>Scholarships </a:t>
            </a:r>
            <a:r>
              <a:rPr lang="en-US" sz="1900" dirty="0"/>
              <a:t>available to non-EU/EEA students</a:t>
            </a:r>
          </a:p>
          <a:p>
            <a:pPr lvl="1"/>
            <a:r>
              <a:rPr lang="en-US" sz="1600" dirty="0"/>
              <a:t> cover part or full tuition fee.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To qualify for the second year of a scholarship, student must have earned at least 55 study credits </a:t>
            </a:r>
            <a:r>
              <a:rPr lang="en-US" sz="1600" i="1" dirty="0"/>
              <a:t>(full degree 120 study credits)</a:t>
            </a:r>
          </a:p>
          <a:p>
            <a:pPr marL="256950" lvl="1" indent="0">
              <a:buNone/>
            </a:pPr>
            <a:endParaRPr lang="en-US" sz="1600" i="1" dirty="0"/>
          </a:p>
          <a:p>
            <a:pPr lvl="1"/>
            <a:r>
              <a:rPr lang="en-US" sz="1600" dirty="0"/>
              <a:t>NB! Students who were initially not granted scholarship but have excelled in their studies during their first year are eligible to apply for a second year scholarship. </a:t>
            </a:r>
          </a:p>
          <a:p>
            <a:pPr marL="256950" lvl="1" indent="0">
              <a:buNone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university of turk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52" y="502276"/>
            <a:ext cx="1496844" cy="4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3175"/>
            <a:ext cx="9144000" cy="4479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8584" y="154745"/>
            <a:ext cx="8446832" cy="703001"/>
          </a:xfrm>
        </p:spPr>
        <p:txBody>
          <a:bodyPr/>
          <a:lstStyle/>
          <a:p>
            <a:r>
              <a:rPr lang="en-US" dirty="0"/>
              <a:t>How and when to apply?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8567" y="3506611"/>
            <a:ext cx="6840000" cy="69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/>
              <a:t>Visa applications </a:t>
            </a:r>
            <a:r>
              <a:rPr lang="en-US" sz="1400">
                <a:hlinkClick r:id="rId7"/>
              </a:rPr>
              <a:t>http://www.migri.fi/studying_in_finland</a:t>
            </a:r>
            <a:endParaRPr lang="en-US" sz="140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068567" y="1920249"/>
            <a:ext cx="6840000" cy="665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Find out more about studying in Finland: </a:t>
            </a:r>
            <a:r>
              <a:rPr lang="en-US" sz="1400" dirty="0">
                <a:hlinkClick r:id="rId8"/>
              </a:rPr>
              <a:t>http://www.studyinfinland.fi/</a:t>
            </a:r>
            <a:endParaRPr lang="en-US" sz="1400" b="1" dirty="0">
              <a:solidFill>
                <a:schemeClr val="accent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68567" y="1047027"/>
            <a:ext cx="6840000" cy="760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Application period: 1 December 2016 to 13 January 2017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4" y="4901676"/>
            <a:ext cx="4335145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</a:rPr>
              <a:t>References for the proof points marked in grey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8567" y="2701242"/>
            <a:ext cx="6840000" cy="69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More on Finland </a:t>
            </a:r>
            <a:r>
              <a:rPr lang="en-US" sz="1400" b="1" u="sng" dirty="0">
                <a:solidFill>
                  <a:srgbClr val="41B4BE"/>
                </a:solidFill>
                <a:hlinkClick r:id="rId7"/>
              </a:rPr>
              <a:t>http://www.</a:t>
            </a:r>
            <a:r>
              <a:rPr lang="en-US" sz="1400" b="1" u="sng" dirty="0">
                <a:solidFill>
                  <a:srgbClr val="41B4BE"/>
                </a:solidFill>
              </a:rPr>
              <a:t>visitfinland.fi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50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34765"/>
            <a:ext cx="9144000" cy="4479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8" name="Object 2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0" y="188044"/>
            <a:ext cx="8446832" cy="494847"/>
          </a:xfrm>
          <a:noFill/>
        </p:spPr>
        <p:txBody>
          <a:bodyPr/>
          <a:lstStyle/>
          <a:p>
            <a:r>
              <a:rPr lang="en-US" dirty="0"/>
              <a:t>After enrollment you have access to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0760" y="1117427"/>
            <a:ext cx="5839410" cy="3210104"/>
            <a:chOff x="-117836" y="1228626"/>
            <a:chExt cx="5011579" cy="204247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46223" y="2281187"/>
              <a:ext cx="394160" cy="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640383" y="1307860"/>
              <a:ext cx="0" cy="194400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46223" y="1307860"/>
              <a:ext cx="394160" cy="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246223" y="3254513"/>
              <a:ext cx="394160" cy="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-117836" y="1371284"/>
              <a:ext cx="2649620" cy="21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Montserrat" charset="0"/>
                  <a:ea typeface="Montserrat" charset="0"/>
                  <a:cs typeface="Montserrat" charset="0"/>
                </a:rPr>
                <a:t>Free us of library resources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765" y="2742369"/>
              <a:ext cx="1985122" cy="528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Discount price lunches at student cafeterias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31784" y="1228626"/>
              <a:ext cx="2361959" cy="58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</a:rPr>
                <a:t>Wireless Internet access on campus, computer classes available 24/7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2795" y="2129315"/>
            <a:ext cx="4737597" cy="1077218"/>
            <a:chOff x="-8388" y="1944186"/>
            <a:chExt cx="4520323" cy="1077218"/>
          </a:xfrm>
        </p:grpSpPr>
        <p:sp>
          <p:nvSpPr>
            <p:cNvPr id="37" name="TextBox 36"/>
            <p:cNvSpPr txBox="1"/>
            <p:nvPr/>
          </p:nvSpPr>
          <p:spPr>
            <a:xfrm>
              <a:off x="2400847" y="2120797"/>
              <a:ext cx="2111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Discounts on many public services and free-time activities</a:t>
              </a:r>
              <a:endParaRPr lang="en-US" sz="9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8388" y="1944186"/>
              <a:ext cx="19263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</a:rPr>
                <a:t>Discounts on local buses and long-distance transportation</a:t>
              </a:r>
              <a:endParaRPr lang="en-US" sz="9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59270" y="1043356"/>
            <a:ext cx="2431687" cy="2321677"/>
            <a:chOff x="6259270" y="1255629"/>
            <a:chExt cx="2431687" cy="2321677"/>
          </a:xfrm>
        </p:grpSpPr>
        <p:sp>
          <p:nvSpPr>
            <p:cNvPr id="14" name="Rectangle 13"/>
            <p:cNvSpPr/>
            <p:nvPr/>
          </p:nvSpPr>
          <p:spPr>
            <a:xfrm>
              <a:off x="6259270" y="1255629"/>
              <a:ext cx="2431687" cy="73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59270" y="2049601"/>
              <a:ext cx="2431687" cy="73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259270" y="2841566"/>
              <a:ext cx="2431687" cy="73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Image result for university of turku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280" y="1423527"/>
              <a:ext cx="1571877" cy="45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Image result for university of tampere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661" y="2231795"/>
              <a:ext cx="1587317" cy="38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51" b="13866"/>
            <a:stretch/>
          </p:blipFill>
          <p:spPr>
            <a:xfrm>
              <a:off x="6535806" y="2886587"/>
              <a:ext cx="1906051" cy="614001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3372387" y="3637853"/>
            <a:ext cx="2815816" cy="47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Free basic health care </a:t>
            </a:r>
          </a:p>
        </p:txBody>
      </p:sp>
    </p:spTree>
    <p:extLst>
      <p:ext uri="{BB962C8B-B14F-4D97-AF65-F5344CB8AC3E}">
        <p14:creationId xmlns:p14="http://schemas.microsoft.com/office/powerpoint/2010/main" val="2137928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b="0" dirty="0">
                <a:solidFill>
                  <a:schemeClr val="accent2"/>
                </a:solidFill>
              </a:rPr>
              <a:t>More </a:t>
            </a:r>
            <a:r>
              <a:rPr lang="fi-FI" sz="2000" b="0" dirty="0" err="1">
                <a:solidFill>
                  <a:schemeClr val="accent2"/>
                </a:solidFill>
              </a:rPr>
              <a:t>information</a:t>
            </a:r>
            <a:r>
              <a:rPr lang="fi-FI" sz="2000" b="0" dirty="0">
                <a:solidFill>
                  <a:schemeClr val="accent2"/>
                </a:solidFill>
              </a:rPr>
              <a:t> at </a:t>
            </a:r>
            <a:r>
              <a:rPr lang="fi-FI" sz="1800" b="0" dirty="0"/>
              <a:t/>
            </a:r>
            <a:br>
              <a:rPr lang="fi-FI" sz="1800" b="0" dirty="0"/>
            </a:br>
            <a:r>
              <a:rPr lang="fi-FI" sz="1800" b="0" dirty="0"/>
              <a:t/>
            </a:r>
            <a:br>
              <a:rPr lang="fi-FI" sz="1800" b="0" dirty="0"/>
            </a:br>
            <a:r>
              <a:rPr lang="fi-FI" dirty="0"/>
              <a:t>www.finlanduniversity.fi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02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559880"/>
            <a:ext cx="3535135" cy="163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“Study where you can hear yourself think”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28" y="4113481"/>
            <a:ext cx="1812472" cy="9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559880"/>
            <a:ext cx="3535135" cy="163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“Study where you can hear yourself think”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28" y="4113481"/>
            <a:ext cx="1812472" cy="9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4"/>
          <p:cNvSpPr txBox="1">
            <a:spLocks/>
          </p:cNvSpPr>
          <p:nvPr/>
        </p:nvSpPr>
        <p:spPr bwMode="auto">
          <a:xfrm>
            <a:off x="349250" y="490407"/>
            <a:ext cx="8382000" cy="53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 spc="100" baseline="0">
                <a:solidFill>
                  <a:srgbClr val="F9404B"/>
                </a:solidFill>
                <a:latin typeface="Montserrat"/>
                <a:ea typeface="MS PGothic" panose="020B0600070205080204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latin typeface="Montserrat-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681" y="822960"/>
            <a:ext cx="6982639" cy="851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56" tIns="40228" rIns="80456" bIns="40228" rtlCol="0" anchor="ctr"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FINLAND UNIVERSITY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</a:rPr>
              <a:t>AGENDA</a:t>
            </a:r>
            <a:endParaRPr lang="en-US" sz="1400" noProof="0" dirty="0">
              <a:solidFill>
                <a:schemeClr val="accent2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081060" y="1674475"/>
            <a:ext cx="6982259" cy="281801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189000" rtlCol="0" anchor="t"/>
          <a:lstStyle/>
          <a:p>
            <a:pPr marL="1194300" lvl="0" indent="-285750" defTabSz="6858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latin typeface="Calibri Light"/>
                <a:ea typeface="ＭＳ Ｐゴシック" charset="0"/>
                <a:cs typeface="FS Emeric Book"/>
              </a:rPr>
              <a:t>Finland – your best study destination</a:t>
            </a:r>
          </a:p>
          <a:p>
            <a:pPr marL="1651500" lvl="1" indent="-285750" defTabSz="6858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latin typeface="Calibri Light"/>
                <a:ea typeface="ＭＳ Ｐゴシック" charset="0"/>
                <a:cs typeface="FS Emeric Book"/>
              </a:rPr>
              <a:t>Top 5 reasons to study in Finland</a:t>
            </a:r>
          </a:p>
          <a:p>
            <a:pPr marL="1194300" lvl="0" indent="-285750" defTabSz="6858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latin typeface="Calibri Light"/>
                <a:ea typeface="ＭＳ Ｐゴシック" charset="0"/>
                <a:cs typeface="FS Emeric Book"/>
              </a:rPr>
              <a:t>Study at Finland University</a:t>
            </a:r>
          </a:p>
          <a:p>
            <a:pPr marL="1651500" lvl="1" indent="-285750" defTabSz="6858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latin typeface="Calibri Light"/>
                <a:ea typeface="ＭＳ Ｐゴシック" charset="0"/>
                <a:cs typeface="FS Emeric Book"/>
              </a:rPr>
              <a:t>Member universities in Tampere, Turku and Eastern Finland</a:t>
            </a:r>
          </a:p>
          <a:p>
            <a:pPr marL="1651500" lvl="1" indent="-285750" defTabSz="6858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latin typeface="Calibri Light"/>
                <a:ea typeface="ＭＳ Ｐゴシック" charset="0"/>
                <a:cs typeface="FS Emeric Book"/>
              </a:rPr>
              <a:t>Areas of study</a:t>
            </a:r>
          </a:p>
          <a:p>
            <a:pPr marL="1194300" lvl="0" indent="-285750" defTabSz="6858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latin typeface="Calibri Light"/>
                <a:ea typeface="ＭＳ Ｐゴシック" charset="0"/>
                <a:cs typeface="FS Emeric Book"/>
              </a:rPr>
              <a:t>Scholarships to Vietnamese students</a:t>
            </a:r>
          </a:p>
          <a:p>
            <a:pPr marL="1194300" lvl="0" indent="-285750" defTabSz="6858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latin typeface="Calibri Light"/>
                <a:ea typeface="ＭＳ Ｐゴシック" charset="0"/>
                <a:cs typeface="FS Emeric Book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99061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2111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What is Finland University?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5605" y="1718303"/>
            <a:ext cx="2440940" cy="2245698"/>
          </a:xfrm>
        </p:spPr>
        <p:txBody>
          <a:bodyPr anchor="t"/>
          <a:lstStyle/>
          <a:p>
            <a:r>
              <a:rPr lang="en-US" sz="1000" dirty="0"/>
              <a:t>Finland University is a joint effort of three top-level multidisciplinary Finnish research universities, the University of Turku, the University of Tampere and the University of Eastern Finland</a:t>
            </a:r>
          </a:p>
          <a:p>
            <a:endParaRPr lang="en-US" sz="1000" dirty="0"/>
          </a:p>
          <a:p>
            <a:r>
              <a:rPr lang="en-US" sz="1000" dirty="0"/>
              <a:t>We offer world-class Master Degree </a:t>
            </a:r>
            <a:r>
              <a:rPr lang="en-US" sz="1000" dirty="0" err="1"/>
              <a:t>Programmes</a:t>
            </a:r>
            <a:r>
              <a:rPr lang="en-US" sz="1000" dirty="0"/>
              <a:t> also for international students</a:t>
            </a:r>
          </a:p>
          <a:p>
            <a:pPr lvl="1">
              <a:buClr>
                <a:schemeClr val="accent2"/>
              </a:buClr>
              <a:buSzPct val="110000"/>
              <a:buFont typeface="Arial" charset="0"/>
              <a:buChar char="•"/>
            </a:pPr>
            <a:endParaRPr lang="en-US" sz="1000" dirty="0"/>
          </a:p>
          <a:p>
            <a:r>
              <a:rPr lang="en-US" sz="1000" dirty="0"/>
              <a:t>Additionally Finland University offers customized educational solutions based on world-class scientific research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289496" y="2681153"/>
            <a:ext cx="432089" cy="3886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843382" y="1444016"/>
            <a:ext cx="1385967" cy="2882653"/>
            <a:chOff x="5733680" y="1195840"/>
            <a:chExt cx="1134480" cy="2882653"/>
          </a:xfrm>
          <a:solidFill>
            <a:schemeClr val="accent1"/>
          </a:solidFill>
        </p:grpSpPr>
        <p:sp>
          <p:nvSpPr>
            <p:cNvPr id="38" name="Rectangle 37"/>
            <p:cNvSpPr/>
            <p:nvPr/>
          </p:nvSpPr>
          <p:spPr>
            <a:xfrm>
              <a:off x="5733680" y="2385166"/>
              <a:ext cx="1134480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Potential students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733680" y="2979829"/>
              <a:ext cx="1134480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Partners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33680" y="3574493"/>
              <a:ext cx="1134480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Educational leaders &amp; decision makers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33680" y="1195840"/>
              <a:ext cx="1134480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Governments &amp; ministries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33680" y="1790503"/>
              <a:ext cx="1134480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Educational experts</a:t>
              </a:r>
            </a:p>
          </p:txBody>
        </p:sp>
      </p:grpSp>
      <p:sp>
        <p:nvSpPr>
          <p:cNvPr id="55" name="Right Arrow 54"/>
          <p:cNvSpPr/>
          <p:nvPr/>
        </p:nvSpPr>
        <p:spPr>
          <a:xfrm>
            <a:off x="1781902" y="2681153"/>
            <a:ext cx="432089" cy="3886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6223" y="2885343"/>
            <a:ext cx="39416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40383" y="1912016"/>
            <a:ext cx="0" cy="19440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246223" y="1912016"/>
            <a:ext cx="39416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46223" y="3858669"/>
            <a:ext cx="39416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50183" y="1444016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University of Turku</a:t>
            </a:r>
          </a:p>
        </p:txBody>
      </p:sp>
      <p:sp>
        <p:nvSpPr>
          <p:cNvPr id="6" name="Oval 5"/>
          <p:cNvSpPr/>
          <p:nvPr/>
        </p:nvSpPr>
        <p:spPr>
          <a:xfrm>
            <a:off x="450183" y="2417343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University of Eastern Finland</a:t>
            </a:r>
          </a:p>
        </p:txBody>
      </p:sp>
      <p:sp>
        <p:nvSpPr>
          <p:cNvPr id="7" name="Oval 6"/>
          <p:cNvSpPr/>
          <p:nvPr/>
        </p:nvSpPr>
        <p:spPr>
          <a:xfrm>
            <a:off x="450183" y="3390669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University of Tampere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16" y="2317071"/>
            <a:ext cx="1775278" cy="9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Finland in a nutshell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80" t="213" r="30333" b="-6213"/>
          <a:stretch/>
        </p:blipFill>
        <p:spPr>
          <a:xfrm>
            <a:off x="471750" y="1393155"/>
            <a:ext cx="1914244" cy="1823628"/>
          </a:xfrm>
          <a:prstGeom prst="ellipse">
            <a:avLst/>
          </a:prstGeom>
          <a:ln>
            <a:noFill/>
          </a:ln>
        </p:spPr>
      </p:pic>
      <p:sp>
        <p:nvSpPr>
          <p:cNvPr id="13" name="Arc 12"/>
          <p:cNvSpPr/>
          <p:nvPr/>
        </p:nvSpPr>
        <p:spPr>
          <a:xfrm rot="2127302">
            <a:off x="-317400" y="1991310"/>
            <a:ext cx="2697215" cy="982102"/>
          </a:xfrm>
          <a:prstGeom prst="arc">
            <a:avLst>
              <a:gd name="adj1" fmla="val 13591984"/>
              <a:gd name="adj2" fmla="val 20170874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8489" y="1908263"/>
            <a:ext cx="93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10h flight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355" y="154745"/>
            <a:ext cx="793908" cy="4845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671391" y="3393906"/>
            <a:ext cx="2041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On the other hand we </a:t>
            </a:r>
            <a:r>
              <a:rPr lang="en-AU" sz="1100" b="1" dirty="0">
                <a:solidFill>
                  <a:schemeClr val="accent1"/>
                </a:solidFill>
              </a:rPr>
              <a:t>rank first in digitalization</a:t>
            </a:r>
            <a:r>
              <a:rPr lang="en-AU" sz="1100" dirty="0"/>
              <a:t> (</a:t>
            </a:r>
            <a:r>
              <a:rPr lang="en-AU" sz="1100" dirty="0" err="1"/>
              <a:t>Digibarometer</a:t>
            </a:r>
            <a:r>
              <a:rPr lang="en-AU" sz="1100" dirty="0"/>
              <a:t> 2016) and have continuously succeeded in </a:t>
            </a:r>
            <a:r>
              <a:rPr lang="en-AU" sz="1100" b="1" dirty="0">
                <a:solidFill>
                  <a:schemeClr val="accent1"/>
                </a:solidFill>
              </a:rPr>
              <a:t>PISA rankings </a:t>
            </a:r>
            <a:r>
              <a:rPr lang="en-AU" sz="1100" dirty="0"/>
              <a:t>– being 6</a:t>
            </a:r>
            <a:r>
              <a:rPr lang="en-AU" sz="1100" baseline="30000" dirty="0"/>
              <a:t>th</a:t>
            </a:r>
            <a:r>
              <a:rPr lang="en-AU" sz="1100" dirty="0"/>
              <a:t> in 2012. Everyone is treated equally: for example we ranked in top three in </a:t>
            </a:r>
            <a:r>
              <a:rPr lang="en-US" sz="1100" b="1" dirty="0">
                <a:solidFill>
                  <a:schemeClr val="accent1"/>
                </a:solidFill>
              </a:rPr>
              <a:t>Global Gender Gap</a:t>
            </a:r>
            <a:r>
              <a:rPr lang="en-US" sz="1100" dirty="0"/>
              <a:t> Index 2016!</a:t>
            </a:r>
            <a:endParaRPr lang="en-AU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7" b="5116"/>
          <a:stretch/>
        </p:blipFill>
        <p:spPr>
          <a:xfrm>
            <a:off x="4730221" y="1393155"/>
            <a:ext cx="1879396" cy="1812405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437" y="3393906"/>
            <a:ext cx="2028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Finland is </a:t>
            </a:r>
            <a:r>
              <a:rPr lang="en-AU" sz="1100" b="1" dirty="0">
                <a:solidFill>
                  <a:schemeClr val="accent1"/>
                </a:solidFill>
              </a:rPr>
              <a:t>independent democracy </a:t>
            </a:r>
            <a:r>
              <a:rPr lang="en-AU" sz="1100" dirty="0"/>
              <a:t>(has been since 1917) and is a core member of the </a:t>
            </a:r>
            <a:r>
              <a:rPr lang="en-AU" sz="1100" b="1" dirty="0">
                <a:solidFill>
                  <a:schemeClr val="accent1"/>
                </a:solidFill>
              </a:rPr>
              <a:t>European Union</a:t>
            </a:r>
            <a:r>
              <a:rPr lang="en-AU" sz="1100" dirty="0"/>
              <a:t>. There are 5,5 million of us about </a:t>
            </a:r>
            <a:r>
              <a:rPr lang="en-AU" sz="1100" b="1" dirty="0">
                <a:solidFill>
                  <a:schemeClr val="accent1"/>
                </a:solidFill>
              </a:rPr>
              <a:t>10 hour flight</a:t>
            </a:r>
            <a:r>
              <a:rPr lang="en-AU" sz="1100" dirty="0"/>
              <a:t> away from Vietnam.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5965" y="3393906"/>
            <a:ext cx="18787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err="1"/>
              <a:t>Its’s</a:t>
            </a:r>
            <a:r>
              <a:rPr lang="en-AU" sz="1100" dirty="0"/>
              <a:t> easy to find space for yourself in Finland as we have only 18.1 inhabitants per km² Additionally around 65 per cent of Finland’s total land area is covered in forest and we have almost 200 000 lakes. </a:t>
            </a:r>
            <a:r>
              <a:rPr lang="en-AU" sz="1100" b="1" dirty="0">
                <a:solidFill>
                  <a:schemeClr val="accent1"/>
                </a:solidFill>
              </a:rPr>
              <a:t>You really can hear yourself think in here!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1373" y="3393906"/>
            <a:ext cx="1828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It’s not a wonder why Finland has the </a:t>
            </a:r>
            <a:r>
              <a:rPr lang="en-AU" sz="1100" b="1" dirty="0">
                <a:solidFill>
                  <a:schemeClr val="accent1"/>
                </a:solidFill>
              </a:rPr>
              <a:t>highest quality of life </a:t>
            </a:r>
            <a:r>
              <a:rPr lang="en-AU" sz="1100" dirty="0"/>
              <a:t>in the world (Social Progress Index 2016)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82" y="1400969"/>
            <a:ext cx="1804591" cy="1804591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r="32192"/>
          <a:stretch/>
        </p:blipFill>
        <p:spPr>
          <a:xfrm>
            <a:off x="2626292" y="1384301"/>
            <a:ext cx="1847085" cy="18212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8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Finland in a nutshell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80" t="213" r="30333" b="-6213"/>
          <a:stretch/>
        </p:blipFill>
        <p:spPr>
          <a:xfrm>
            <a:off x="471750" y="1393155"/>
            <a:ext cx="1914244" cy="1823628"/>
          </a:xfrm>
          <a:prstGeom prst="ellipse">
            <a:avLst/>
          </a:prstGeom>
          <a:ln>
            <a:noFill/>
          </a:ln>
        </p:spPr>
      </p:pic>
      <p:sp>
        <p:nvSpPr>
          <p:cNvPr id="13" name="Arc 12"/>
          <p:cNvSpPr/>
          <p:nvPr/>
        </p:nvSpPr>
        <p:spPr>
          <a:xfrm rot="2127302">
            <a:off x="-317400" y="1991310"/>
            <a:ext cx="2697215" cy="982102"/>
          </a:xfrm>
          <a:prstGeom prst="arc">
            <a:avLst>
              <a:gd name="adj1" fmla="val 13591984"/>
              <a:gd name="adj2" fmla="val 20170874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8489" y="1908263"/>
            <a:ext cx="93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10h flight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355" y="154745"/>
            <a:ext cx="793909" cy="4845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622885" y="3393906"/>
            <a:ext cx="2041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On the other hand we </a:t>
            </a:r>
            <a:r>
              <a:rPr lang="en-AU" sz="1100" b="1" dirty="0">
                <a:solidFill>
                  <a:schemeClr val="accent1"/>
                </a:solidFill>
              </a:rPr>
              <a:t>rank first in digitalization</a:t>
            </a:r>
            <a:r>
              <a:rPr lang="en-AU" sz="1100" dirty="0"/>
              <a:t> (</a:t>
            </a:r>
            <a:r>
              <a:rPr lang="en-AU" sz="1100" dirty="0" err="1"/>
              <a:t>Digibarometer</a:t>
            </a:r>
            <a:r>
              <a:rPr lang="en-AU" sz="1100" dirty="0"/>
              <a:t> 2016) and have continuously succeeded in </a:t>
            </a:r>
            <a:r>
              <a:rPr lang="en-AU" sz="1100" b="1" dirty="0">
                <a:solidFill>
                  <a:schemeClr val="accent1"/>
                </a:solidFill>
              </a:rPr>
              <a:t>PISA rankings </a:t>
            </a:r>
            <a:r>
              <a:rPr lang="en-AU" sz="1100" dirty="0"/>
              <a:t>– being 6</a:t>
            </a:r>
            <a:r>
              <a:rPr lang="en-AU" sz="1100" baseline="30000" dirty="0"/>
              <a:t>th</a:t>
            </a:r>
            <a:r>
              <a:rPr lang="en-AU" sz="1100" dirty="0"/>
              <a:t> in 2012. Everyone is treated equally: for example we ranked in top three in </a:t>
            </a:r>
            <a:r>
              <a:rPr lang="en-US" sz="1100" b="1" dirty="0">
                <a:solidFill>
                  <a:schemeClr val="accent1"/>
                </a:solidFill>
              </a:rPr>
              <a:t>Global Gender Gap</a:t>
            </a:r>
            <a:r>
              <a:rPr lang="en-US" sz="1100" dirty="0"/>
              <a:t> Index 2016!</a:t>
            </a:r>
            <a:endParaRPr lang="en-AU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7" b="5116"/>
          <a:stretch/>
        </p:blipFill>
        <p:spPr>
          <a:xfrm>
            <a:off x="4730221" y="1393155"/>
            <a:ext cx="1879396" cy="1812405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437" y="3393906"/>
            <a:ext cx="2028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Finland is </a:t>
            </a:r>
            <a:r>
              <a:rPr lang="en-AU" sz="1100" b="1" dirty="0">
                <a:solidFill>
                  <a:schemeClr val="accent1"/>
                </a:solidFill>
              </a:rPr>
              <a:t>independent democracy </a:t>
            </a:r>
            <a:r>
              <a:rPr lang="en-AU" sz="1100" dirty="0"/>
              <a:t>(has been since 1917) and is a core member of the </a:t>
            </a:r>
            <a:r>
              <a:rPr lang="en-AU" sz="1100" b="1" dirty="0">
                <a:solidFill>
                  <a:schemeClr val="accent1"/>
                </a:solidFill>
              </a:rPr>
              <a:t>European Union</a:t>
            </a:r>
            <a:r>
              <a:rPr lang="en-AU" sz="1100" dirty="0"/>
              <a:t>. There are 5,5 million of us about </a:t>
            </a:r>
            <a:r>
              <a:rPr lang="en-AU" sz="1100" b="1" dirty="0">
                <a:solidFill>
                  <a:schemeClr val="accent1"/>
                </a:solidFill>
              </a:rPr>
              <a:t>10 hour flight</a:t>
            </a:r>
            <a:r>
              <a:rPr lang="en-AU" sz="1100" dirty="0"/>
              <a:t> away from Vietnam.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5965" y="3393906"/>
            <a:ext cx="18787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err="1"/>
              <a:t>Its’s</a:t>
            </a:r>
            <a:r>
              <a:rPr lang="en-AU" sz="1100" dirty="0"/>
              <a:t> easy to find space for yourself in Finland as we have only 18.1 inhabitants per km² Additionally around 65 per cent of Finland’s total land area is covered in forest and we have </a:t>
            </a:r>
            <a:r>
              <a:rPr lang="en-AU" sz="1100"/>
              <a:t>almost 200,000 </a:t>
            </a:r>
            <a:r>
              <a:rPr lang="en-AU" sz="1100" dirty="0"/>
              <a:t>lakes. </a:t>
            </a:r>
            <a:r>
              <a:rPr lang="en-AU" sz="1100" b="1" dirty="0">
                <a:solidFill>
                  <a:schemeClr val="accent1"/>
                </a:solidFill>
              </a:rPr>
              <a:t>You really can hear yourself think in here!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1373" y="3393906"/>
            <a:ext cx="1828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 It’s not a wonder why Finland has the </a:t>
            </a:r>
            <a:r>
              <a:rPr lang="en-AU" sz="1100" b="1" dirty="0">
                <a:solidFill>
                  <a:schemeClr val="accent1"/>
                </a:solidFill>
              </a:rPr>
              <a:t>highest quality of life </a:t>
            </a:r>
            <a:r>
              <a:rPr lang="en-AU" sz="1100" dirty="0"/>
              <a:t>in the world (Social Progress Index 2016)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82" y="1400969"/>
            <a:ext cx="1804591" cy="1804591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r="32192"/>
          <a:stretch/>
        </p:blipFill>
        <p:spPr>
          <a:xfrm>
            <a:off x="2626292" y="1384301"/>
            <a:ext cx="1847085" cy="18212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56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reasons to study in Finland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0452" y="2522598"/>
            <a:ext cx="6840000" cy="54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most stable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country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the world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Fragile States Index report 2016 by Fund For Peace)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0452" y="1914132"/>
            <a:ext cx="6840000" cy="54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Highest quality of life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the world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“Social Progress Index 2016” by Social Progress Imperative)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0452" y="3131064"/>
            <a:ext cx="6840000" cy="54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#2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</a:rPr>
              <a:t>least corrupted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country in the world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(Corruption Perceptions Index (2015) by Transparency International) 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0452" y="3739530"/>
            <a:ext cx="6840000" cy="54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#5 in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fluency of English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(from countries without English mother tongue)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EF EPI, English Proficiency Index 2015)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0452" y="1305929"/>
            <a:ext cx="6840000" cy="54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#1 and #2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student satisfaction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international students in the world in 2015 &amp; 2014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(International Student Satisfaction Awards by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StudyPortals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4" y="4901676"/>
            <a:ext cx="4335145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References for the proof points marked in grey</a:t>
            </a:r>
          </a:p>
        </p:txBody>
      </p:sp>
    </p:spTree>
    <p:extLst>
      <p:ext uri="{BB962C8B-B14F-4D97-AF65-F5344CB8AC3E}">
        <p14:creationId xmlns:p14="http://schemas.microsoft.com/office/powerpoint/2010/main" val="419869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4479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666880"/>
            <a:ext cx="9144000" cy="8130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2111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Study at Finland University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918" y="3723715"/>
            <a:ext cx="2041939" cy="94703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chemeClr val="accent1"/>
                </a:solidFill>
              </a:rPr>
              <a:t>Finland University </a:t>
            </a:r>
            <a:r>
              <a:rPr lang="en-US" sz="900" dirty="0">
                <a:solidFill>
                  <a:schemeClr val="tx1"/>
                </a:solidFill>
              </a:rPr>
              <a:t>is a joint marketing company of three top-level multidisciplinary Finnish              research universities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23159" y="3723715"/>
            <a:ext cx="1436111" cy="52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60 MDP´s </a:t>
            </a:r>
            <a:r>
              <a:rPr lang="en-US" sz="900" dirty="0"/>
              <a:t>and choose supporting subjects from over</a:t>
            </a:r>
            <a:r>
              <a:rPr lang="en-US" sz="900" b="1" dirty="0">
                <a:solidFill>
                  <a:schemeClr val="accent1"/>
                </a:solidFill>
              </a:rPr>
              <a:t> 100 options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82612" y="3723715"/>
            <a:ext cx="1362479" cy="568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dirty="0"/>
              <a:t>All Finland University member universities among </a:t>
            </a:r>
            <a:r>
              <a:rPr lang="en-US" sz="900" b="1" dirty="0">
                <a:solidFill>
                  <a:schemeClr val="accent1"/>
                </a:solidFill>
              </a:rPr>
              <a:t>top 2% globally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557" y="3723715"/>
            <a:ext cx="2361402" cy="71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dirty="0"/>
              <a:t>Finland University with its member universities form the </a:t>
            </a:r>
            <a:r>
              <a:rPr lang="en-US" sz="900" b="1" dirty="0">
                <a:solidFill>
                  <a:schemeClr val="accent1"/>
                </a:solidFill>
              </a:rPr>
              <a:t>largest university in </a:t>
            </a:r>
            <a:br>
              <a:rPr lang="en-US" sz="900" b="1" dirty="0">
                <a:solidFill>
                  <a:schemeClr val="accent1"/>
                </a:solidFill>
              </a:rPr>
            </a:br>
            <a:r>
              <a:rPr lang="en-US" sz="900" b="1" dirty="0">
                <a:solidFill>
                  <a:schemeClr val="accent1"/>
                </a:solidFill>
              </a:rPr>
              <a:t>the Nordics </a:t>
            </a:r>
            <a:r>
              <a:rPr lang="en-US" sz="900" dirty="0"/>
              <a:t>with </a:t>
            </a:r>
            <a:r>
              <a:rPr lang="en-US" sz="900" dirty="0" err="1"/>
              <a:t>appr</a:t>
            </a:r>
            <a:r>
              <a:rPr lang="en-US" sz="900" dirty="0"/>
              <a:t>. </a:t>
            </a:r>
            <a:r>
              <a:rPr lang="en-US" sz="900" b="1" dirty="0">
                <a:solidFill>
                  <a:schemeClr val="accent1"/>
                </a:solidFill>
              </a:rPr>
              <a:t>50,000</a:t>
            </a:r>
            <a:r>
              <a:rPr lang="en-US" sz="900" dirty="0"/>
              <a:t> students, </a:t>
            </a:r>
            <a:r>
              <a:rPr lang="en-US" sz="900" b="1" dirty="0">
                <a:solidFill>
                  <a:schemeClr val="accent1"/>
                </a:solidFill>
              </a:rPr>
              <a:t>800</a:t>
            </a:r>
            <a:r>
              <a:rPr lang="en-US" sz="900" dirty="0"/>
              <a:t> professors and </a:t>
            </a:r>
            <a:r>
              <a:rPr lang="en-US" sz="900" b="1" dirty="0">
                <a:solidFill>
                  <a:schemeClr val="accent1"/>
                </a:solidFill>
              </a:rPr>
              <a:t>+7,000 </a:t>
            </a:r>
            <a:r>
              <a:rPr lang="en-US" sz="900" dirty="0"/>
              <a:t>peer reviewed articles</a:t>
            </a:r>
          </a:p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2588" y="1000330"/>
            <a:ext cx="2432956" cy="2438983"/>
            <a:chOff x="299600" y="1212603"/>
            <a:chExt cx="2432956" cy="243898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46223" y="2281187"/>
              <a:ext cx="394160" cy="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640383" y="1307860"/>
              <a:ext cx="0" cy="194400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46223" y="1307860"/>
              <a:ext cx="394160" cy="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246223" y="3254513"/>
              <a:ext cx="394160" cy="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99600" y="1212603"/>
              <a:ext cx="2416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Montserrat" charset="0"/>
                  <a:ea typeface="Montserrat" charset="0"/>
                  <a:cs typeface="Montserrat" charset="0"/>
                </a:rPr>
                <a:t>50,000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77211" y="1972237"/>
              <a:ext cx="1439017" cy="86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800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0597" y="2742981"/>
              <a:ext cx="23619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</a:rPr>
                <a:t>+7,000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7954" y="1847479"/>
              <a:ext cx="1061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students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87954" y="2598949"/>
              <a:ext cx="1061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professors</a:t>
              </a:r>
              <a:endParaRPr lang="en-US" sz="1200" dirty="0">
                <a:solidFill>
                  <a:schemeClr val="accent1"/>
                </a:solidFill>
                <a:latin typeface="Palatino Linotype" charset="0"/>
                <a:ea typeface="Palatino Linotype" charset="0"/>
                <a:cs typeface="Palatino Linotype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64" y="3374587"/>
              <a:ext cx="20682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peer reviewed articles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34521" y="1000329"/>
            <a:ext cx="2030783" cy="2411156"/>
            <a:chOff x="3479254" y="1212602"/>
            <a:chExt cx="2030783" cy="2411156"/>
          </a:xfrm>
        </p:grpSpPr>
        <p:sp>
          <p:nvSpPr>
            <p:cNvPr id="37" name="TextBox 36"/>
            <p:cNvSpPr txBox="1"/>
            <p:nvPr/>
          </p:nvSpPr>
          <p:spPr>
            <a:xfrm>
              <a:off x="3479254" y="1212602"/>
              <a:ext cx="945792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  <a:r>
                <a:rPr lang="en-US" sz="24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%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79254" y="1841119"/>
              <a:ext cx="15193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among top globally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79254" y="1978915"/>
              <a:ext cx="1035600" cy="857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</a:rPr>
                <a:t>60</a:t>
              </a:r>
              <a:endParaRPr lang="en-US" sz="24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97903" y="2578944"/>
              <a:ext cx="2012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Master´s degree programs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79254" y="2742117"/>
              <a:ext cx="1909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accent1"/>
                  </a:solidFill>
                  <a:latin typeface="Montserrat" charset="0"/>
                  <a:ea typeface="Montserrat" charset="0"/>
                  <a:cs typeface="Montserrat" charset="0"/>
                </a:rPr>
                <a:t>100+</a:t>
              </a:r>
              <a:endParaRPr lang="en-US" sz="24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7903" y="3346759"/>
              <a:ext cx="1604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Palatino Linotype" charset="0"/>
                  <a:ea typeface="Palatino Linotype" charset="0"/>
                  <a:cs typeface="Palatino Linotype" charset="0"/>
                </a:rPr>
                <a:t>supporting subjects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259270" y="1043356"/>
            <a:ext cx="2431687" cy="73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59270" y="1837328"/>
            <a:ext cx="2431687" cy="73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259270" y="2629293"/>
            <a:ext cx="2431687" cy="73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Image result for university of turku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80" y="1211254"/>
            <a:ext cx="1571877" cy="4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university of tamper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61" y="2019522"/>
            <a:ext cx="1587317" cy="3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 b="13866"/>
          <a:stretch/>
        </p:blipFill>
        <p:spPr>
          <a:xfrm>
            <a:off x="6535806" y="2674314"/>
            <a:ext cx="1906051" cy="6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6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Finland University colours">
      <a:dk1>
        <a:srgbClr val="000000"/>
      </a:dk1>
      <a:lt1>
        <a:srgbClr val="FFFFFF"/>
      </a:lt1>
      <a:dk2>
        <a:srgbClr val="4B4B4B"/>
      </a:dk2>
      <a:lt2>
        <a:srgbClr val="D9D9D9"/>
      </a:lt2>
      <a:accent1>
        <a:srgbClr val="00338D"/>
      </a:accent1>
      <a:accent2>
        <a:srgbClr val="98C6EA"/>
      </a:accent2>
      <a:accent3>
        <a:srgbClr val="6E267B"/>
      </a:accent3>
      <a:accent4>
        <a:srgbClr val="F7403A"/>
      </a:accent4>
      <a:accent5>
        <a:srgbClr val="F3BBCE"/>
      </a:accent5>
      <a:accent6>
        <a:srgbClr val="9FBE00"/>
      </a:accent6>
      <a:hlink>
        <a:srgbClr val="009AA6"/>
      </a:hlink>
      <a:folHlink>
        <a:srgbClr val="9B9B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9404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ema">
  <a:themeElements>
    <a:clrScheme name="Finland University colours">
      <a:dk1>
        <a:srgbClr val="000000"/>
      </a:dk1>
      <a:lt1>
        <a:srgbClr val="FFFFFF"/>
      </a:lt1>
      <a:dk2>
        <a:srgbClr val="4B4B4B"/>
      </a:dk2>
      <a:lt2>
        <a:srgbClr val="D9D9D9"/>
      </a:lt2>
      <a:accent1>
        <a:srgbClr val="00338D"/>
      </a:accent1>
      <a:accent2>
        <a:srgbClr val="98C6EA"/>
      </a:accent2>
      <a:accent3>
        <a:srgbClr val="6E267B"/>
      </a:accent3>
      <a:accent4>
        <a:srgbClr val="F7403A"/>
      </a:accent4>
      <a:accent5>
        <a:srgbClr val="F3BBCE"/>
      </a:accent5>
      <a:accent6>
        <a:srgbClr val="9FBE00"/>
      </a:accent6>
      <a:hlink>
        <a:srgbClr val="009AA6"/>
      </a:hlink>
      <a:folHlink>
        <a:srgbClr val="9B9B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9404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E6E0E20B62D41B899C9A2A6E6A868" ma:contentTypeVersion="0" ma:contentTypeDescription="Create a new document." ma:contentTypeScope="" ma:versionID="1184b1ee68a88e417ca8c8c4664fcd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632581fadfa51a52ea46ddb307d92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29A276-5146-4807-BE5B-C0EE96D17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3F9334-ADE0-49C3-B2B5-7FBC7C0E76C5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9E01A40-FD81-4AA3-884E-89293D0C2E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1999</Words>
  <Application>Microsoft Office PowerPoint</Application>
  <PresentationFormat>On-screen Show (16:9)</PresentationFormat>
  <Paragraphs>253</Paragraphs>
  <Slides>27</Slides>
  <Notes>9</Notes>
  <HiddenSlides>6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Office-teema</vt:lpstr>
      <vt:lpstr>1_Office-teema</vt:lpstr>
      <vt:lpstr>think-cell Slide</vt:lpstr>
      <vt:lpstr>PowerPoint Presentation</vt:lpstr>
      <vt:lpstr>PowerPoint Presentation</vt:lpstr>
      <vt:lpstr>PowerPoint Presentation</vt:lpstr>
      <vt:lpstr>PowerPoint Presentation</vt:lpstr>
      <vt:lpstr>What is Finland University?</vt:lpstr>
      <vt:lpstr>Finland in a nutshell</vt:lpstr>
      <vt:lpstr>Finland in a nutshell</vt:lpstr>
      <vt:lpstr>Top 5 reasons to study in Finland</vt:lpstr>
      <vt:lpstr>Study at Finland University </vt:lpstr>
      <vt:lpstr> Finland University – Member universities </vt:lpstr>
      <vt:lpstr>Top 5 reasons to study at Finland University</vt:lpstr>
      <vt:lpstr>Areas of study</vt:lpstr>
      <vt:lpstr>Areas of study - example of programmes</vt:lpstr>
      <vt:lpstr>Areas of study - example of programmes</vt:lpstr>
      <vt:lpstr>Areas of study - example of programmes</vt:lpstr>
      <vt:lpstr>Areas of study - example of programmes</vt:lpstr>
      <vt:lpstr>Scholarships to Vietnamese students</vt:lpstr>
      <vt:lpstr>Tuition fees to Vietnamese students</vt:lpstr>
      <vt:lpstr>Tuition fees &amp; Scholarships</vt:lpstr>
      <vt:lpstr>Tuition fees to Vietnamese students</vt:lpstr>
      <vt:lpstr>Tuition fees &amp; Scholarships</vt:lpstr>
      <vt:lpstr>Tuition fees to Vietnamese students</vt:lpstr>
      <vt:lpstr>Tuition fees &amp; Scholarships</vt:lpstr>
      <vt:lpstr>How and when to apply?</vt:lpstr>
      <vt:lpstr>After enrollment you have access to</vt:lpstr>
      <vt:lpstr>More information at   www.finlanduniversity.fi</vt:lpstr>
      <vt:lpstr>PowerPoint Presentation</vt:lpstr>
    </vt:vector>
  </TitlesOfParts>
  <Manager/>
  <Company>Goofy Creative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University</dc:title>
  <dc:subject/>
  <dc:creator>Mirka Gustafsson</dc:creator>
  <cp:keywords/>
  <dc:description/>
  <cp:lastModifiedBy>Sinh</cp:lastModifiedBy>
  <cp:revision>829</cp:revision>
  <cp:lastPrinted>2016-09-16T07:33:27Z</cp:lastPrinted>
  <dcterms:created xsi:type="dcterms:W3CDTF">2014-03-19T17:42:16Z</dcterms:created>
  <dcterms:modified xsi:type="dcterms:W3CDTF">2016-10-10T07:29:58Z</dcterms:modified>
  <cp:category/>
  <cp:contentStatus/>
</cp:coreProperties>
</file>